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5.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4.xml" ContentType="application/vnd.openxmlformats-officedocument.themeOverr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5.xml" ContentType="application/vnd.openxmlformats-officedocument.themeOverride+xml"/>
  <Override PartName="/ppt/notesSlides/notesSlide16.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6.xml" ContentType="application/vnd.openxmlformats-officedocument.themeOverr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7.xml" ContentType="application/vnd.openxmlformats-officedocument.themeOverr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8.xml" ContentType="application/vnd.openxmlformats-officedocument.themeOverr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7" r:id="rId1"/>
  </p:sldMasterIdLst>
  <p:notesMasterIdLst>
    <p:notesMasterId r:id="rId26"/>
  </p:notesMasterIdLst>
  <p:handoutMasterIdLst>
    <p:handoutMasterId r:id="rId27"/>
  </p:handoutMasterIdLst>
  <p:sldIdLst>
    <p:sldId id="257" r:id="rId2"/>
    <p:sldId id="399" r:id="rId3"/>
    <p:sldId id="395" r:id="rId4"/>
    <p:sldId id="8805" r:id="rId5"/>
    <p:sldId id="8802" r:id="rId6"/>
    <p:sldId id="388" r:id="rId7"/>
    <p:sldId id="392" r:id="rId8"/>
    <p:sldId id="400" r:id="rId9"/>
    <p:sldId id="8815" r:id="rId10"/>
    <p:sldId id="391" r:id="rId11"/>
    <p:sldId id="396" r:id="rId12"/>
    <p:sldId id="8816" r:id="rId13"/>
    <p:sldId id="375" r:id="rId14"/>
    <p:sldId id="315" r:id="rId15"/>
    <p:sldId id="356" r:id="rId16"/>
    <p:sldId id="359" r:id="rId17"/>
    <p:sldId id="8817" r:id="rId18"/>
    <p:sldId id="8814" r:id="rId19"/>
    <p:sldId id="8674" r:id="rId20"/>
    <p:sldId id="8818" r:id="rId21"/>
    <p:sldId id="402" r:id="rId22"/>
    <p:sldId id="8819" r:id="rId23"/>
    <p:sldId id="403" r:id="rId24"/>
    <p:sldId id="383" r:id="rId25"/>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imon Panakkal" initials="JP" lastIdx="1" clrIdx="0">
    <p:extLst>
      <p:ext uri="{19B8F6BF-5375-455C-9EA6-DF929625EA0E}">
        <p15:presenceInfo xmlns:p15="http://schemas.microsoft.com/office/powerpoint/2012/main" userId="S-1-5-21-560963309-2641626426-3516125443-105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8"/>
    <a:srgbClr val="C7AC16"/>
    <a:srgbClr val="C7B216"/>
    <a:srgbClr val="1F497D"/>
    <a:srgbClr val="AA9262"/>
    <a:srgbClr val="D0B266"/>
    <a:srgbClr val="DBB36E"/>
    <a:srgbClr val="47566E"/>
    <a:srgbClr val="D7BE7F"/>
    <a:srgbClr val="00A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3400" autoAdjust="0"/>
  </p:normalViewPr>
  <p:slideViewPr>
    <p:cSldViewPr>
      <p:cViewPr varScale="1">
        <p:scale>
          <a:sx n="63" d="100"/>
          <a:sy n="63" d="100"/>
        </p:scale>
        <p:origin x="916" y="56"/>
      </p:cViewPr>
      <p:guideLst>
        <p:guide orient="horz" pos="2160"/>
        <p:guide pos="3840"/>
      </p:guideLst>
    </p:cSldViewPr>
  </p:slideViewPr>
  <p:notesTextViewPr>
    <p:cViewPr>
      <p:scale>
        <a:sx n="300" d="100"/>
        <a:sy n="300" d="100"/>
      </p:scale>
      <p:origin x="0" y="0"/>
    </p:cViewPr>
  </p:notesTextViewPr>
  <p:sorterViewPr>
    <p:cViewPr>
      <p:scale>
        <a:sx n="66" d="100"/>
        <a:sy n="66" d="100"/>
      </p:scale>
      <p:origin x="0" y="0"/>
    </p:cViewPr>
  </p:sorterViewPr>
  <p:notesViewPr>
    <p:cSldViewPr>
      <p:cViewPr varScale="1">
        <p:scale>
          <a:sx n="64" d="100"/>
          <a:sy n="64" d="100"/>
        </p:scale>
        <p:origin x="-2832" y="-12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0.69.14.149\User%20Data\User%20Data\Strategy%20and%20Transformation\Strategy\MSX%20Presentation\MSX%20File%20Workings%20H1%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aimon%20panakkal\AppData\Local\Microsoft\Windows\INetCache\Content.Outlook\L5R1PTSV\MSX%20File%20Workings%20H1%202022.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aimon%20panakkal\AppData\Local\Microsoft\Windows\INetCache\Content.Outlook\L5R1PTSV\MSX%20File%20Workings%20H1%202022.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aimon%20panakkal\AppData\Local\Microsoft\Windows\INetCache\Content.Outlook\L5R1PTSV\MSX%20File%20Workings%20H1%202022.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aimon%20panakkal\AppData\Local\Microsoft\Windows\INetCache\Content.Outlook\L5R1PTSV\MSX%20File%20Workings%20H1%202022.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10.69.14.149\User%20Data\User%20Data\Strategy%20and%20Transformation\Strategy\MSX%20Presentation\MSX%20File%20Workings%20H1%202022.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10.69.14.149\User%20Data\User%20Data\Strategy%20and%20Transformation\Strategy\MSX%20Presentation\MSX%20File%20Workings%20H1%202022.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10.69.14.149\User%20Data\User%20Data\Strategy%20and%20Transformation\Strategy\MSX%20Presentation\MSX%20File%20Workings%20H1%202022.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10.69.14.149\User%20Data\User%20Data\Strategy%20and%20Transformation\Strategy\MSX%20Presentation\MSX%20File%20Workings%20H1%202022.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10.69.14.149\User%20Data\User%20Data\Strategy%20and%20Transformation\Strategy\MSX%20Presentation\MSX%20File%20Workings%20H1%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jaimon%20panakkal\AppData\Local\Microsoft\Windows\INetCache\Content.Outlook\L5R1PTSV\MSX%20File%20Workings%20H1%202022.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jaimon%20panakkal\AppData\Local\Microsoft\Windows\INetCache\Content.Outlook\L5R1PTSV\MSX%20File%20Workings%20H1%202022.xlsx"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jaimon%20panakkal\Desktop\MSX%20File%20Workings%20H1%202022.xlsx" TargetMode="External"/><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jaimon%20panakkal\Desktop\MSX%20File%20Workings%20H1%202022.xlsx" TargetMode="External"/><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4.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5.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abohqfs011\Data\Finance%20Dept\Man%20Info\2022\6.%2006%202022\Board%20Presentation\Man_Info_report_Q1.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abohqfs011\Data\Finance%20Dept\Man%20Info\2022\6.%2006%202022\Board%20Presentation\Man_Info_report_Q1.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abohqfs011\Data\Finance%20Dept\Man%20Info\2022\6.%2006%202022\Board%20Presentation\Man_Info_report_Q1.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abohqfs011\Data\Finance%20Dept\Man%20Info\2022\6.%2006%202022\Board%20Presentation\Man_Info_report_Q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10.69.14.149\User%20Data\User%20Data\Strategy%20and%20Transformation\Strategy\MSX%20Presentation\MSX%20File%20Workings%20H1%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69.14.149\User%20Data\User%20Data\Strategy%20and%20Transformation\Strategy\MSX%20Presentation\MSX%20File%20Workings%20H1%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0.69.14.149\User%20Data\User%20Data\Strategy%20and%20Transformation\Strategy\MSX%20Presentation\MSX%20File%20Workings%20H1%20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0.69.14.149\User%20Data\User%20Data\Strategy%20and%20Transformation\Strategy\MSX%20Presentation\MSX%20File%20Workings%20H1%20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0.69.14.149\User%20Data\User%20Data\Strategy%20and%20Transformation\Strategy\MSX%20Presentation\MSX%20File%20Workings%20H1%20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47602732864495E-2"/>
          <c:y val="0.10185185185185185"/>
          <c:w val="0.44318306585722589"/>
          <c:h val="0.8063469670457859"/>
        </c:manualLayout>
      </c:layout>
      <c:doughnutChart>
        <c:varyColors val="1"/>
        <c:ser>
          <c:idx val="0"/>
          <c:order val="0"/>
          <c:dPt>
            <c:idx val="0"/>
            <c:bubble3D val="0"/>
            <c:spPr>
              <a:solidFill>
                <a:srgbClr val="002060"/>
              </a:solidFill>
              <a:ln w="19050">
                <a:solidFill>
                  <a:schemeClr val="lt1"/>
                </a:solidFill>
              </a:ln>
              <a:effectLst/>
            </c:spPr>
            <c:extLst>
              <c:ext xmlns:c16="http://schemas.microsoft.com/office/drawing/2014/chart" uri="{C3380CC4-5D6E-409C-BE32-E72D297353CC}">
                <c16:uniqueId val="{00000001-23DA-4A02-AB30-F58B74691EE9}"/>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23DA-4A02-AB30-F58B74691EE9}"/>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23DA-4A02-AB30-F58B74691EE9}"/>
              </c:ext>
            </c:extLst>
          </c:dPt>
          <c:dPt>
            <c:idx val="3"/>
            <c:bubble3D val="0"/>
            <c:spPr>
              <a:solidFill>
                <a:srgbClr val="C7AC16"/>
              </a:solidFill>
              <a:ln w="19050">
                <a:solidFill>
                  <a:schemeClr val="lt1"/>
                </a:solidFill>
              </a:ln>
              <a:effectLst/>
            </c:spPr>
            <c:extLst>
              <c:ext xmlns:c16="http://schemas.microsoft.com/office/drawing/2014/chart" uri="{C3380CC4-5D6E-409C-BE32-E72D297353CC}">
                <c16:uniqueId val="{00000007-23DA-4A02-AB30-F58B74691EE9}"/>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23DA-4A02-AB30-F58B74691EE9}"/>
              </c:ext>
            </c:extLst>
          </c:dPt>
          <c:dPt>
            <c:idx val="5"/>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B-23DA-4A02-AB30-F58B74691EE9}"/>
              </c:ext>
            </c:extLst>
          </c:dPt>
          <c:dPt>
            <c:idx val="6"/>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D-23DA-4A02-AB30-F58B74691EE9}"/>
              </c:ext>
            </c:extLst>
          </c:dPt>
          <c:dLbls>
            <c:dLbl>
              <c:idx val="2"/>
              <c:layout>
                <c:manualLayout>
                  <c:x val="-4.3010752688171843E-3"/>
                  <c:y val="4.1076030276592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DA-4A02-AB30-F58B74691EE9}"/>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Verdana" panose="020B0604030504040204" pitchFamily="34"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23DA-4A02-AB30-F58B74691EE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Verdana" panose="020B0604030504040204" pitchFamily="34" charset="0"/>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'Shareholding June 22'!$B$4:$B$10</c:f>
              <c:strCache>
                <c:ptCount val="7"/>
                <c:pt idx="0">
                  <c:v>Ahli United Bank </c:v>
                </c:pt>
                <c:pt idx="1">
                  <c:v>Al Hosn Investment Company SAOC</c:v>
                </c:pt>
                <c:pt idx="2">
                  <c:v>Al Hosn Business Development LLC</c:v>
                </c:pt>
                <c:pt idx="3">
                  <c:v>Ubhar Capital SAOC - Asset Management</c:v>
                </c:pt>
                <c:pt idx="4">
                  <c:v>Civil Service Employees - Pension Fund</c:v>
                </c:pt>
                <c:pt idx="5">
                  <c:v>Ministry of Defense - Pension Fund</c:v>
                </c:pt>
                <c:pt idx="6">
                  <c:v>Others</c:v>
                </c:pt>
              </c:strCache>
            </c:strRef>
          </c:cat>
          <c:val>
            <c:numRef>
              <c:f>'Shareholding June 22'!$E$4:$E$10</c:f>
              <c:numCache>
                <c:formatCode>0.00%</c:formatCode>
                <c:ptCount val="7"/>
                <c:pt idx="0">
                  <c:v>0.35</c:v>
                </c:pt>
                <c:pt idx="1">
                  <c:v>0.1416</c:v>
                </c:pt>
                <c:pt idx="2">
                  <c:v>9.6699999999999994E-2</c:v>
                </c:pt>
                <c:pt idx="3">
                  <c:v>8.77E-2</c:v>
                </c:pt>
                <c:pt idx="4">
                  <c:v>8.6699999999999999E-2</c:v>
                </c:pt>
                <c:pt idx="5">
                  <c:v>5.7299999999999997E-2</c:v>
                </c:pt>
                <c:pt idx="6">
                  <c:v>0.18</c:v>
                </c:pt>
              </c:numCache>
            </c:numRef>
          </c:val>
          <c:extLst>
            <c:ext xmlns:c16="http://schemas.microsoft.com/office/drawing/2014/chart" uri="{C3380CC4-5D6E-409C-BE32-E72D297353CC}">
              <c16:uniqueId val="{0000000E-23DA-4A02-AB30-F58B74691EE9}"/>
            </c:ext>
          </c:extLst>
        </c:ser>
        <c:dLbls>
          <c:showLegendKey val="0"/>
          <c:showVal val="0"/>
          <c:showCatName val="0"/>
          <c:showSerName val="0"/>
          <c:showPercent val="0"/>
          <c:showBubbleSize val="0"/>
          <c:showLeaderLines val="1"/>
        </c:dLbls>
        <c:firstSliceAng val="0"/>
        <c:holeSize val="35"/>
      </c:doughnutChart>
      <c:spPr>
        <a:noFill/>
        <a:ln>
          <a:noFill/>
        </a:ln>
        <a:effectLst/>
      </c:spPr>
    </c:plotArea>
    <c:legend>
      <c:legendPos val="b"/>
      <c:layout>
        <c:manualLayout>
          <c:xMode val="edge"/>
          <c:yMode val="edge"/>
          <c:x val="0.42732723732114125"/>
          <c:y val="8.4931565554676014E-2"/>
          <c:w val="0.55546846160358987"/>
          <c:h val="0.791668853893263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accent1">
                  <a:lumMod val="75000"/>
                </a:schemeClr>
              </a:solidFill>
              <a:latin typeface="+mn-lt"/>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1400" b="1" i="0" u="none" strike="noStrike" kern="1200" spc="0" baseline="0" dirty="0">
                <a:solidFill>
                  <a:schemeClr val="accent2">
                    <a:lumMod val="75000"/>
                  </a:schemeClr>
                </a:solidFill>
                <a:latin typeface="+mn-lt"/>
                <a:ea typeface="+mn-ea"/>
                <a:cs typeface="+mn-cs"/>
              </a:defRPr>
            </a:pPr>
            <a:r>
              <a:rPr lang="en-US" sz="1400" b="1" i="0" u="none" strike="noStrike" kern="1200" spc="0" baseline="0" dirty="0">
                <a:solidFill>
                  <a:schemeClr val="accent2">
                    <a:lumMod val="75000"/>
                  </a:schemeClr>
                </a:solidFill>
                <a:latin typeface="+mn-lt"/>
                <a:ea typeface="+mn-ea"/>
                <a:cs typeface="+mn-cs"/>
              </a:rPr>
              <a:t>Customer Deposits </a:t>
            </a:r>
          </a:p>
        </c:rich>
      </c:tx>
      <c:layout>
        <c:manualLayout>
          <c:xMode val="edge"/>
          <c:yMode val="edge"/>
          <c:x val="0.26676951390643366"/>
          <c:y val="2.7384285551197633E-3"/>
        </c:manualLayout>
      </c:layout>
      <c:overlay val="0"/>
      <c:spPr>
        <a:noFill/>
        <a:ln w="19261">
          <a:noFill/>
        </a:ln>
      </c:spPr>
    </c:title>
    <c:autoTitleDeleted val="0"/>
    <c:plotArea>
      <c:layout>
        <c:manualLayout>
          <c:layoutTarget val="inner"/>
          <c:xMode val="edge"/>
          <c:yMode val="edge"/>
          <c:x val="0.17110408547416422"/>
          <c:y val="0.27315926834117088"/>
          <c:w val="0.73710471480578799"/>
          <c:h val="0.56543210414969858"/>
        </c:manualLayout>
      </c:layout>
      <c:barChart>
        <c:barDir val="col"/>
        <c:grouping val="clustered"/>
        <c:varyColors val="0"/>
        <c:ser>
          <c:idx val="0"/>
          <c:order val="0"/>
          <c:tx>
            <c:strRef>
              <c:f>Sheet1!$B$1</c:f>
              <c:strCache>
                <c:ptCount val="1"/>
                <c:pt idx="0">
                  <c:v>Total Assets</c:v>
                </c:pt>
              </c:strCache>
            </c:strRef>
          </c:tx>
          <c:spPr>
            <a:solidFill>
              <a:srgbClr val="1F4E78"/>
            </a:solidFill>
            <a:ln w="9630">
              <a:noFill/>
              <a:prstDash val="solid"/>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c:v>
                </c:pt>
                <c:pt idx="1">
                  <c:v>2019</c:v>
                </c:pt>
                <c:pt idx="2">
                  <c:v>2020</c:v>
                </c:pt>
                <c:pt idx="3">
                  <c:v>2021</c:v>
                </c:pt>
                <c:pt idx="4">
                  <c:v>Q2 2022</c:v>
                </c:pt>
              </c:strCache>
            </c:strRef>
          </c:cat>
          <c:val>
            <c:numRef>
              <c:f>Sheet1!$B$2:$B$6</c:f>
              <c:numCache>
                <c:formatCode>General</c:formatCode>
                <c:ptCount val="5"/>
                <c:pt idx="0">
                  <c:v>23</c:v>
                </c:pt>
                <c:pt idx="1">
                  <c:v>24</c:v>
                </c:pt>
                <c:pt idx="2">
                  <c:v>24</c:v>
                </c:pt>
                <c:pt idx="3">
                  <c:v>26</c:v>
                </c:pt>
                <c:pt idx="4">
                  <c:v>26</c:v>
                </c:pt>
              </c:numCache>
            </c:numRef>
          </c:val>
          <c:extLst>
            <c:ext xmlns:c16="http://schemas.microsoft.com/office/drawing/2014/chart" uri="{C3380CC4-5D6E-409C-BE32-E72D297353CC}">
              <c16:uniqueId val="{00000000-52DF-4983-A7E6-7DF84123DBF8}"/>
            </c:ext>
          </c:extLst>
        </c:ser>
        <c:dLbls>
          <c:dLblPos val="ctr"/>
          <c:showLegendKey val="0"/>
          <c:showVal val="1"/>
          <c:showCatName val="0"/>
          <c:showSerName val="0"/>
          <c:showPercent val="0"/>
          <c:showBubbleSize val="0"/>
        </c:dLbls>
        <c:gapWidth val="72"/>
        <c:axId val="1879143816"/>
        <c:axId val="1879147096"/>
      </c:barChart>
      <c:catAx>
        <c:axId val="1879143816"/>
        <c:scaling>
          <c:orientation val="minMax"/>
        </c:scaling>
        <c:delete val="0"/>
        <c:axPos val="b"/>
        <c:numFmt formatCode="General" sourceLinked="1"/>
        <c:majorTickMark val="out"/>
        <c:minorTickMark val="none"/>
        <c:tickLblPos val="nextTo"/>
        <c:spPr>
          <a:ln w="2408">
            <a:solidFill>
              <a:schemeClr val="tx1"/>
            </a:solidFill>
            <a:prstDash val="solid"/>
          </a:ln>
        </c:spPr>
        <c:txPr>
          <a:bodyPr rot="0" vert="horz"/>
          <a:lstStyle/>
          <a:p>
            <a:pPr>
              <a:defRPr sz="1200" b="1">
                <a:solidFill>
                  <a:schemeClr val="accent2">
                    <a:lumMod val="75000"/>
                  </a:schemeClr>
                </a:solidFill>
                <a:latin typeface="+mn-lt"/>
              </a:defRPr>
            </a:pPr>
            <a:endParaRPr lang="en-US"/>
          </a:p>
        </c:txPr>
        <c:crossAx val="1879147096"/>
        <c:crossesAt val="0"/>
        <c:auto val="1"/>
        <c:lblAlgn val="ctr"/>
        <c:lblOffset val="100"/>
        <c:tickLblSkip val="1"/>
        <c:tickMarkSkip val="1"/>
        <c:noMultiLvlLbl val="0"/>
      </c:catAx>
      <c:valAx>
        <c:axId val="1879147096"/>
        <c:scaling>
          <c:orientation val="minMax"/>
          <c:max val="30"/>
          <c:min val="0"/>
        </c:scaling>
        <c:delete val="0"/>
        <c:axPos val="l"/>
        <c:title>
          <c:tx>
            <c:rich>
              <a:bodyPr anchor="t" anchorCtr="1"/>
              <a:lstStyle/>
              <a:p>
                <a:pPr algn="ctr" rtl="0">
                  <a:defRPr lang="en-US" sz="1000" b="1" i="0" u="none" strike="noStrike" kern="1200" baseline="0" dirty="0">
                    <a:solidFill>
                      <a:schemeClr val="accent2">
                        <a:lumMod val="75000"/>
                      </a:schemeClr>
                    </a:solidFill>
                    <a:latin typeface="Univers" panose="020B0503020202020204" pitchFamily="34" charset="0"/>
                    <a:ea typeface="Trebuchet MS"/>
                    <a:cs typeface="Trebuchet MS"/>
                  </a:defRPr>
                </a:pPr>
                <a:r>
                  <a:rPr lang="en-US" sz="1000" b="1" i="0" u="none" strike="noStrike" kern="1200" baseline="0" dirty="0">
                    <a:solidFill>
                      <a:schemeClr val="accent2">
                        <a:lumMod val="75000"/>
                      </a:schemeClr>
                    </a:solidFill>
                    <a:latin typeface="Univers" panose="020B0503020202020204" pitchFamily="34" charset="0"/>
                    <a:ea typeface="Trebuchet MS"/>
                    <a:cs typeface="Trebuchet MS"/>
                  </a:rPr>
                  <a:t>OMR Bn</a:t>
                </a:r>
              </a:p>
            </c:rich>
          </c:tx>
          <c:layout>
            <c:manualLayout>
              <c:xMode val="edge"/>
              <c:yMode val="edge"/>
              <c:x val="9.0383224873463487E-3"/>
              <c:y val="0.30251083971617254"/>
            </c:manualLayout>
          </c:layout>
          <c:overlay val="0"/>
          <c:spPr>
            <a:noFill/>
            <a:ln w="19261">
              <a:noFill/>
            </a:ln>
          </c:spPr>
        </c:title>
        <c:numFmt formatCode="General" sourceLinked="0"/>
        <c:majorTickMark val="out"/>
        <c:minorTickMark val="none"/>
        <c:tickLblPos val="nextTo"/>
        <c:spPr>
          <a:ln w="2408">
            <a:solidFill>
              <a:schemeClr val="tx1"/>
            </a:solidFill>
            <a:prstDash val="solid"/>
          </a:ln>
        </c:spPr>
        <c:txPr>
          <a:bodyPr rot="0" vert="horz"/>
          <a:lstStyle/>
          <a:p>
            <a:pPr algn="ctr">
              <a:defRPr lang="en-US" sz="1200" b="1" i="0" u="none" strike="noStrike" kern="1200" baseline="0">
                <a:solidFill>
                  <a:schemeClr val="accent2">
                    <a:lumMod val="75000"/>
                  </a:schemeClr>
                </a:solidFill>
                <a:latin typeface="+mn-lt"/>
                <a:ea typeface="Trebuchet MS"/>
                <a:cs typeface="Trebuchet MS"/>
              </a:defRPr>
            </a:pPr>
            <a:endParaRPr lang="en-US"/>
          </a:p>
        </c:txPr>
        <c:crossAx val="1879143816"/>
        <c:crosses val="autoZero"/>
        <c:crossBetween val="between"/>
      </c:valAx>
      <c:spPr>
        <a:noFill/>
        <a:ln w="19261">
          <a:noFill/>
        </a:ln>
      </c:spPr>
    </c:plotArea>
    <c:plotVisOnly val="1"/>
    <c:dispBlanksAs val="gap"/>
    <c:showDLblsOverMax val="0"/>
  </c:chart>
  <c:spPr>
    <a:solidFill>
      <a:srgbClr val="F2F2F2"/>
    </a:solidFill>
    <a:ln>
      <a:noFill/>
    </a:ln>
  </c:spPr>
  <c:txPr>
    <a:bodyPr/>
    <a:lstStyle/>
    <a:p>
      <a:pPr>
        <a:defRPr sz="1000" b="1" i="0" u="none" strike="noStrike" baseline="0">
          <a:solidFill>
            <a:schemeClr val="tx1"/>
          </a:solidFill>
          <a:latin typeface="Calibri" panose="020F0502020204030204" pitchFamily="34" charset="0"/>
          <a:ea typeface="Trebuchet MS"/>
          <a:cs typeface="Trebuchet MS"/>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1400" b="1" i="0" u="none" strike="noStrike" kern="1200" spc="0" baseline="0" dirty="0">
                <a:solidFill>
                  <a:schemeClr val="accent2">
                    <a:lumMod val="75000"/>
                  </a:schemeClr>
                </a:solidFill>
                <a:latin typeface="+mn-lt"/>
                <a:ea typeface="+mn-ea"/>
                <a:cs typeface="+mn-cs"/>
              </a:defRPr>
            </a:pPr>
            <a:r>
              <a:rPr lang="en-US" sz="1400" b="1" i="0" u="none" strike="noStrike" kern="1200" spc="0" baseline="0" dirty="0">
                <a:solidFill>
                  <a:schemeClr val="accent2">
                    <a:lumMod val="75000"/>
                  </a:schemeClr>
                </a:solidFill>
                <a:latin typeface="+mn-lt"/>
                <a:ea typeface="+mn-ea"/>
                <a:cs typeface="+mn-cs"/>
              </a:rPr>
              <a:t>Loans &amp; Advances</a:t>
            </a:r>
          </a:p>
        </c:rich>
      </c:tx>
      <c:layout>
        <c:manualLayout>
          <c:xMode val="edge"/>
          <c:yMode val="edge"/>
          <c:x val="0.29419338797748462"/>
          <c:y val="2.7384285551197633E-3"/>
        </c:manualLayout>
      </c:layout>
      <c:overlay val="0"/>
      <c:spPr>
        <a:noFill/>
        <a:ln w="19261">
          <a:noFill/>
        </a:ln>
      </c:spPr>
    </c:title>
    <c:autoTitleDeleted val="0"/>
    <c:plotArea>
      <c:layout>
        <c:manualLayout>
          <c:layoutTarget val="inner"/>
          <c:xMode val="edge"/>
          <c:yMode val="edge"/>
          <c:x val="0.17110408547416422"/>
          <c:y val="0.27315926834117088"/>
          <c:w val="0.73710471480578799"/>
          <c:h val="0.56543210414969858"/>
        </c:manualLayout>
      </c:layout>
      <c:barChart>
        <c:barDir val="col"/>
        <c:grouping val="clustered"/>
        <c:varyColors val="0"/>
        <c:ser>
          <c:idx val="0"/>
          <c:order val="0"/>
          <c:tx>
            <c:strRef>
              <c:f>Sheet1!$B$1</c:f>
              <c:strCache>
                <c:ptCount val="1"/>
                <c:pt idx="0">
                  <c:v>Total Assets</c:v>
                </c:pt>
              </c:strCache>
            </c:strRef>
          </c:tx>
          <c:spPr>
            <a:solidFill>
              <a:srgbClr val="1F4E78"/>
            </a:solidFill>
            <a:ln w="9630">
              <a:noFill/>
              <a:prstDash val="solid"/>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c:v>
                </c:pt>
                <c:pt idx="1">
                  <c:v>2019</c:v>
                </c:pt>
                <c:pt idx="2">
                  <c:v>2020</c:v>
                </c:pt>
                <c:pt idx="3">
                  <c:v>2021</c:v>
                </c:pt>
                <c:pt idx="4">
                  <c:v>Q2 2022</c:v>
                </c:pt>
              </c:strCache>
            </c:strRef>
          </c:cat>
          <c:val>
            <c:numRef>
              <c:f>Sheet1!$B$2:$B$6</c:f>
              <c:numCache>
                <c:formatCode>General</c:formatCode>
                <c:ptCount val="5"/>
                <c:pt idx="0">
                  <c:v>25</c:v>
                </c:pt>
                <c:pt idx="1">
                  <c:v>26</c:v>
                </c:pt>
                <c:pt idx="2">
                  <c:v>27</c:v>
                </c:pt>
                <c:pt idx="3">
                  <c:v>28</c:v>
                </c:pt>
                <c:pt idx="4">
                  <c:v>29</c:v>
                </c:pt>
              </c:numCache>
            </c:numRef>
          </c:val>
          <c:extLst>
            <c:ext xmlns:c16="http://schemas.microsoft.com/office/drawing/2014/chart" uri="{C3380CC4-5D6E-409C-BE32-E72D297353CC}">
              <c16:uniqueId val="{00000000-3610-4224-A362-ECFE997DA5C5}"/>
            </c:ext>
          </c:extLst>
        </c:ser>
        <c:dLbls>
          <c:dLblPos val="outEnd"/>
          <c:showLegendKey val="0"/>
          <c:showVal val="1"/>
          <c:showCatName val="0"/>
          <c:showSerName val="0"/>
          <c:showPercent val="0"/>
          <c:showBubbleSize val="0"/>
        </c:dLbls>
        <c:gapWidth val="72"/>
        <c:axId val="1879143816"/>
        <c:axId val="1879147096"/>
      </c:barChart>
      <c:catAx>
        <c:axId val="1879143816"/>
        <c:scaling>
          <c:orientation val="minMax"/>
        </c:scaling>
        <c:delete val="0"/>
        <c:axPos val="b"/>
        <c:numFmt formatCode="General" sourceLinked="1"/>
        <c:majorTickMark val="out"/>
        <c:minorTickMark val="none"/>
        <c:tickLblPos val="nextTo"/>
        <c:spPr>
          <a:ln w="2408">
            <a:solidFill>
              <a:schemeClr val="tx1"/>
            </a:solidFill>
            <a:prstDash val="solid"/>
          </a:ln>
        </c:spPr>
        <c:txPr>
          <a:bodyPr rot="0" vert="horz"/>
          <a:lstStyle/>
          <a:p>
            <a:pPr>
              <a:defRPr sz="1200" b="1">
                <a:solidFill>
                  <a:schemeClr val="accent2">
                    <a:lumMod val="75000"/>
                  </a:schemeClr>
                </a:solidFill>
                <a:latin typeface="+mn-lt"/>
              </a:defRPr>
            </a:pPr>
            <a:endParaRPr lang="en-US"/>
          </a:p>
        </c:txPr>
        <c:crossAx val="1879147096"/>
        <c:crossesAt val="0"/>
        <c:auto val="1"/>
        <c:lblAlgn val="ctr"/>
        <c:lblOffset val="100"/>
        <c:tickLblSkip val="1"/>
        <c:tickMarkSkip val="1"/>
        <c:noMultiLvlLbl val="0"/>
      </c:catAx>
      <c:valAx>
        <c:axId val="1879147096"/>
        <c:scaling>
          <c:orientation val="minMax"/>
          <c:max val="30"/>
          <c:min val="0"/>
        </c:scaling>
        <c:delete val="0"/>
        <c:axPos val="l"/>
        <c:title>
          <c:tx>
            <c:rich>
              <a:bodyPr anchor="t" anchorCtr="1"/>
              <a:lstStyle/>
              <a:p>
                <a:pPr algn="ctr" rtl="0">
                  <a:defRPr lang="en-US" sz="1000" b="1" i="0" u="none" strike="noStrike" kern="1200" baseline="0" dirty="0">
                    <a:solidFill>
                      <a:schemeClr val="accent2">
                        <a:lumMod val="75000"/>
                      </a:schemeClr>
                    </a:solidFill>
                    <a:latin typeface="Univers" panose="020B0503020202020204" pitchFamily="34" charset="0"/>
                    <a:ea typeface="Trebuchet MS"/>
                    <a:cs typeface="Trebuchet MS"/>
                  </a:defRPr>
                </a:pPr>
                <a:r>
                  <a:rPr lang="en-US" sz="1000" b="1" i="0" u="none" strike="noStrike" kern="1200" baseline="0" dirty="0">
                    <a:solidFill>
                      <a:schemeClr val="accent2">
                        <a:lumMod val="75000"/>
                      </a:schemeClr>
                    </a:solidFill>
                    <a:latin typeface="Univers" panose="020B0503020202020204" pitchFamily="34" charset="0"/>
                    <a:ea typeface="Trebuchet MS"/>
                    <a:cs typeface="Trebuchet MS"/>
                  </a:rPr>
                  <a:t>OMR Bn</a:t>
                </a:r>
              </a:p>
            </c:rich>
          </c:tx>
          <c:layout>
            <c:manualLayout>
              <c:xMode val="edge"/>
              <c:yMode val="edge"/>
              <c:x val="9.0383224873463487E-3"/>
              <c:y val="0.30251083971617254"/>
            </c:manualLayout>
          </c:layout>
          <c:overlay val="0"/>
          <c:spPr>
            <a:noFill/>
            <a:ln w="19261">
              <a:noFill/>
            </a:ln>
          </c:spPr>
        </c:title>
        <c:numFmt formatCode="General" sourceLinked="0"/>
        <c:majorTickMark val="out"/>
        <c:minorTickMark val="none"/>
        <c:tickLblPos val="nextTo"/>
        <c:spPr>
          <a:ln w="2408">
            <a:solidFill>
              <a:schemeClr val="tx1"/>
            </a:solidFill>
            <a:prstDash val="solid"/>
          </a:ln>
        </c:spPr>
        <c:txPr>
          <a:bodyPr rot="0" vert="horz"/>
          <a:lstStyle/>
          <a:p>
            <a:pPr algn="ctr">
              <a:defRPr lang="en-US" sz="1200" b="1" i="0" u="none" strike="noStrike" kern="1200" baseline="0">
                <a:solidFill>
                  <a:schemeClr val="accent2">
                    <a:lumMod val="75000"/>
                  </a:schemeClr>
                </a:solidFill>
                <a:latin typeface="+mn-lt"/>
                <a:ea typeface="Trebuchet MS"/>
                <a:cs typeface="Trebuchet MS"/>
              </a:defRPr>
            </a:pPr>
            <a:endParaRPr lang="en-US"/>
          </a:p>
        </c:txPr>
        <c:crossAx val="1879143816"/>
        <c:crosses val="autoZero"/>
        <c:crossBetween val="between"/>
      </c:valAx>
      <c:spPr>
        <a:noFill/>
        <a:ln w="19261">
          <a:noFill/>
        </a:ln>
      </c:spPr>
    </c:plotArea>
    <c:plotVisOnly val="1"/>
    <c:dispBlanksAs val="gap"/>
    <c:showDLblsOverMax val="0"/>
  </c:chart>
  <c:spPr>
    <a:solidFill>
      <a:srgbClr val="F2F2F2"/>
    </a:solidFill>
    <a:ln>
      <a:noFill/>
    </a:ln>
  </c:spPr>
  <c:txPr>
    <a:bodyPr/>
    <a:lstStyle/>
    <a:p>
      <a:pPr>
        <a:defRPr sz="1000" b="1" i="0" u="none" strike="noStrike" baseline="0">
          <a:solidFill>
            <a:schemeClr val="tx1"/>
          </a:solidFill>
          <a:latin typeface="Calibri" panose="020F0502020204030204" pitchFamily="34" charset="0"/>
          <a:ea typeface="Trebuchet MS"/>
          <a:cs typeface="Trebuchet MS"/>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972847144107E-2"/>
          <c:y val="0.22397342995169081"/>
          <c:w val="0.86175985814273215"/>
          <c:h val="0.63428002206245959"/>
        </c:manualLayout>
      </c:layout>
      <c:barChart>
        <c:barDir val="col"/>
        <c:grouping val="clustered"/>
        <c:varyColors val="0"/>
        <c:ser>
          <c:idx val="0"/>
          <c:order val="0"/>
          <c:tx>
            <c:strRef>
              <c:f>'Finance Data'!$C$4</c:f>
              <c:strCache>
                <c:ptCount val="1"/>
                <c:pt idx="0">
                  <c:v>NPAT</c:v>
                </c:pt>
              </c:strCache>
            </c:strRef>
          </c:tx>
          <c:spPr>
            <a:solidFill>
              <a:schemeClr val="accent1"/>
            </a:solidFill>
            <a:ln>
              <a:noFill/>
            </a:ln>
            <a:effectLst/>
          </c:spPr>
          <c:invertIfNegative val="0"/>
          <c:dPt>
            <c:idx val="0"/>
            <c:invertIfNegative val="0"/>
            <c:bubble3D val="0"/>
            <c:spPr>
              <a:solidFill>
                <a:srgbClr val="1F4E78"/>
              </a:solidFill>
              <a:ln>
                <a:noFill/>
              </a:ln>
              <a:effectLst/>
            </c:spPr>
            <c:extLst>
              <c:ext xmlns:c16="http://schemas.microsoft.com/office/drawing/2014/chart" uri="{C3380CC4-5D6E-409C-BE32-E72D297353CC}">
                <c16:uniqueId val="{00000001-BAB6-431F-A2AB-A22C154FC485}"/>
              </c:ext>
            </c:extLst>
          </c:dPt>
          <c:dPt>
            <c:idx val="1"/>
            <c:invertIfNegative val="0"/>
            <c:bubble3D val="0"/>
            <c:spPr>
              <a:solidFill>
                <a:srgbClr val="C7B216"/>
              </a:solidFill>
              <a:ln>
                <a:noFill/>
              </a:ln>
              <a:effectLst/>
            </c:spPr>
            <c:extLst>
              <c:ext xmlns:c16="http://schemas.microsoft.com/office/drawing/2014/chart" uri="{C3380CC4-5D6E-409C-BE32-E72D297353CC}">
                <c16:uniqueId val="{00000003-BAB6-431F-A2AB-A22C154FC48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Data'!$A$5:$A$6</c:f>
              <c:strCache>
                <c:ptCount val="2"/>
                <c:pt idx="0">
                  <c:v>Jun -2021</c:v>
                </c:pt>
                <c:pt idx="1">
                  <c:v>Jun -2022</c:v>
                </c:pt>
              </c:strCache>
            </c:strRef>
          </c:cat>
          <c:val>
            <c:numRef>
              <c:f>'Finance Data'!$C$5:$C$6</c:f>
              <c:numCache>
                <c:formatCode>_(* #,##0.0_);_(* \(#,##0.0\);_(* "-"??_);_(@_)</c:formatCode>
                <c:ptCount val="2"/>
                <c:pt idx="0">
                  <c:v>13.3</c:v>
                </c:pt>
                <c:pt idx="1">
                  <c:v>15.8</c:v>
                </c:pt>
              </c:numCache>
            </c:numRef>
          </c:val>
          <c:extLst>
            <c:ext xmlns:c16="http://schemas.microsoft.com/office/drawing/2014/chart" uri="{C3380CC4-5D6E-409C-BE32-E72D297353CC}">
              <c16:uniqueId val="{00000004-BAB6-431F-A2AB-A22C154FC485}"/>
            </c:ext>
          </c:extLst>
        </c:ser>
        <c:dLbls>
          <c:showLegendKey val="0"/>
          <c:showVal val="0"/>
          <c:showCatName val="0"/>
          <c:showSerName val="0"/>
          <c:showPercent val="0"/>
          <c:showBubbleSize val="0"/>
        </c:dLbls>
        <c:gapWidth val="140"/>
        <c:overlap val="-27"/>
        <c:axId val="351678079"/>
        <c:axId val="353129087"/>
      </c:barChart>
      <c:catAx>
        <c:axId val="351678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353129087"/>
        <c:crosses val="autoZero"/>
        <c:auto val="1"/>
        <c:lblAlgn val="ctr"/>
        <c:lblOffset val="100"/>
        <c:noMultiLvlLbl val="0"/>
      </c:catAx>
      <c:valAx>
        <c:axId val="353129087"/>
        <c:scaling>
          <c:orientation val="minMax"/>
          <c:min val="10"/>
        </c:scaling>
        <c:delete val="0"/>
        <c:axPos val="l"/>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solidFill>
                <a:latin typeface="+mn-lt"/>
                <a:ea typeface="+mn-ea"/>
                <a:cs typeface="+mn-cs"/>
              </a:defRPr>
            </a:pPr>
            <a:endParaRPr lang="en-US"/>
          </a:p>
        </c:txPr>
        <c:crossAx val="351678079"/>
        <c:crosses val="autoZero"/>
        <c:crossBetween val="between"/>
      </c:valAx>
      <c:spPr>
        <a:noFill/>
        <a:ln>
          <a:noFill/>
        </a:ln>
        <a:effectLst/>
      </c:spPr>
    </c:plotArea>
    <c:plotVisOnly val="1"/>
    <c:dispBlanksAs val="gap"/>
    <c:showDLblsOverMax val="0"/>
  </c:chart>
  <c:spPr>
    <a:solidFill>
      <a:schemeClr val="bg1">
        <a:lumMod val="95000"/>
      </a:schemeClr>
    </a:solidFill>
    <a:ln w="9525" cap="flat" cmpd="sng" algn="ctr">
      <a:solidFill>
        <a:schemeClr val="bg1">
          <a:lumMod val="65000"/>
        </a:schemeClr>
      </a:solidFill>
      <a:round/>
    </a:ln>
    <a:effectLst/>
    <a:scene3d>
      <a:camera prst="orthographicFront"/>
      <a:lightRig rig="threePt" dir="t"/>
    </a:scene3d>
    <a:sp3d>
      <a:bevelT w="165100" prst="coolSlant"/>
    </a:sp3d>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50262467191604E-2"/>
          <c:y val="0.24758454106280192"/>
          <c:w val="0.86628624546931632"/>
          <c:h val="0.61066891095134845"/>
        </c:manualLayout>
      </c:layout>
      <c:barChart>
        <c:barDir val="col"/>
        <c:grouping val="clustered"/>
        <c:varyColors val="0"/>
        <c:ser>
          <c:idx val="0"/>
          <c:order val="0"/>
          <c:tx>
            <c:strRef>
              <c:f>'Finance Data'!$B$4</c:f>
              <c:strCache>
                <c:ptCount val="1"/>
                <c:pt idx="0">
                  <c:v>Operating Income</c:v>
                </c:pt>
              </c:strCache>
            </c:strRef>
          </c:tx>
          <c:spPr>
            <a:solidFill>
              <a:schemeClr val="accent1"/>
            </a:solidFill>
            <a:ln>
              <a:noFill/>
            </a:ln>
            <a:effectLst/>
          </c:spPr>
          <c:invertIfNegative val="0"/>
          <c:dPt>
            <c:idx val="0"/>
            <c:invertIfNegative val="0"/>
            <c:bubble3D val="0"/>
            <c:spPr>
              <a:solidFill>
                <a:srgbClr val="1F4E78"/>
              </a:solidFill>
              <a:ln>
                <a:noFill/>
              </a:ln>
              <a:effectLst/>
            </c:spPr>
            <c:extLst>
              <c:ext xmlns:c16="http://schemas.microsoft.com/office/drawing/2014/chart" uri="{C3380CC4-5D6E-409C-BE32-E72D297353CC}">
                <c16:uniqueId val="{00000001-6EF4-405E-BFC0-587348DEC7F4}"/>
              </c:ext>
            </c:extLst>
          </c:dPt>
          <c:dPt>
            <c:idx val="1"/>
            <c:invertIfNegative val="0"/>
            <c:bubble3D val="0"/>
            <c:spPr>
              <a:solidFill>
                <a:srgbClr val="C7B216"/>
              </a:solidFill>
              <a:ln>
                <a:noFill/>
              </a:ln>
              <a:effectLst/>
            </c:spPr>
            <c:extLst>
              <c:ext xmlns:c16="http://schemas.microsoft.com/office/drawing/2014/chart" uri="{C3380CC4-5D6E-409C-BE32-E72D297353CC}">
                <c16:uniqueId val="{00000003-6EF4-405E-BFC0-587348DEC7F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Data'!$A$5:$A$6</c:f>
              <c:strCache>
                <c:ptCount val="2"/>
                <c:pt idx="0">
                  <c:v>Jun -2021</c:v>
                </c:pt>
                <c:pt idx="1">
                  <c:v>Jun -2022</c:v>
                </c:pt>
              </c:strCache>
            </c:strRef>
          </c:cat>
          <c:val>
            <c:numRef>
              <c:f>'Finance Data'!$B$5:$B$6</c:f>
              <c:numCache>
                <c:formatCode>_(* #,##0.0_);_(* \(#,##0.0\);_(* "-"??_);_(@_)</c:formatCode>
                <c:ptCount val="2"/>
                <c:pt idx="0">
                  <c:v>39.5</c:v>
                </c:pt>
                <c:pt idx="1">
                  <c:v>44.7</c:v>
                </c:pt>
              </c:numCache>
            </c:numRef>
          </c:val>
          <c:extLst>
            <c:ext xmlns:c16="http://schemas.microsoft.com/office/drawing/2014/chart" uri="{C3380CC4-5D6E-409C-BE32-E72D297353CC}">
              <c16:uniqueId val="{00000004-6EF4-405E-BFC0-587348DEC7F4}"/>
            </c:ext>
          </c:extLst>
        </c:ser>
        <c:dLbls>
          <c:showLegendKey val="0"/>
          <c:showVal val="0"/>
          <c:showCatName val="0"/>
          <c:showSerName val="0"/>
          <c:showPercent val="0"/>
          <c:showBubbleSize val="0"/>
        </c:dLbls>
        <c:gapWidth val="140"/>
        <c:overlap val="-27"/>
        <c:axId val="413264511"/>
        <c:axId val="351127279"/>
      </c:barChart>
      <c:catAx>
        <c:axId val="41326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351127279"/>
        <c:crosses val="autoZero"/>
        <c:auto val="1"/>
        <c:lblAlgn val="ctr"/>
        <c:lblOffset val="100"/>
        <c:noMultiLvlLbl val="0"/>
      </c:catAx>
      <c:valAx>
        <c:axId val="351127279"/>
        <c:scaling>
          <c:orientation val="minMax"/>
          <c:min val="30"/>
        </c:scaling>
        <c:delete val="0"/>
        <c:axPos val="l"/>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solidFill>
                <a:latin typeface="+mn-lt"/>
                <a:ea typeface="+mn-ea"/>
                <a:cs typeface="+mn-cs"/>
              </a:defRPr>
            </a:pPr>
            <a:endParaRPr lang="en-US"/>
          </a:p>
        </c:txPr>
        <c:crossAx val="413264511"/>
        <c:crosses val="autoZero"/>
        <c:crossBetween val="between"/>
      </c:valAx>
      <c:spPr>
        <a:noFill/>
        <a:ln>
          <a:noFill/>
        </a:ln>
        <a:effectLst/>
      </c:spPr>
    </c:plotArea>
    <c:plotVisOnly val="1"/>
    <c:dispBlanksAs val="gap"/>
    <c:showDLblsOverMax val="0"/>
  </c:chart>
  <c:spPr>
    <a:solidFill>
      <a:schemeClr val="bg1">
        <a:lumMod val="95000"/>
      </a:schemeClr>
    </a:solidFill>
    <a:ln w="9525" cap="flat" cmpd="sng" algn="ctr">
      <a:solidFill>
        <a:schemeClr val="bg1">
          <a:lumMod val="65000"/>
        </a:schemeClr>
      </a:solidFill>
      <a:round/>
    </a:ln>
    <a:effectLst/>
    <a:scene3d>
      <a:camera prst="orthographicFront"/>
      <a:lightRig rig="threePt" dir="t"/>
    </a:scene3d>
    <a:sp3d>
      <a:bevelT w="165100" prst="coolSlant"/>
    </a:sp3d>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27371578552682E-2"/>
          <c:y val="0.37439613526570048"/>
          <c:w val="0.87690913635795531"/>
          <c:h val="0.48385731674844984"/>
        </c:manualLayout>
      </c:layout>
      <c:barChart>
        <c:barDir val="col"/>
        <c:grouping val="clustered"/>
        <c:varyColors val="0"/>
        <c:ser>
          <c:idx val="0"/>
          <c:order val="0"/>
          <c:tx>
            <c:strRef>
              <c:f>'Finance Data'!$C$1</c:f>
              <c:strCache>
                <c:ptCount val="1"/>
                <c:pt idx="0">
                  <c:v>Deposits</c:v>
                </c:pt>
              </c:strCache>
            </c:strRef>
          </c:tx>
          <c:spPr>
            <a:solidFill>
              <a:schemeClr val="accent1"/>
            </a:solidFill>
            <a:ln>
              <a:noFill/>
            </a:ln>
            <a:effectLst/>
          </c:spPr>
          <c:invertIfNegative val="0"/>
          <c:dPt>
            <c:idx val="0"/>
            <c:invertIfNegative val="0"/>
            <c:bubble3D val="0"/>
            <c:spPr>
              <a:solidFill>
                <a:srgbClr val="1F4E78"/>
              </a:solidFill>
              <a:ln>
                <a:noFill/>
              </a:ln>
              <a:effectLst/>
            </c:spPr>
            <c:extLst>
              <c:ext xmlns:c16="http://schemas.microsoft.com/office/drawing/2014/chart" uri="{C3380CC4-5D6E-409C-BE32-E72D297353CC}">
                <c16:uniqueId val="{00000001-EFCD-4824-9956-246B58EAD2E4}"/>
              </c:ext>
            </c:extLst>
          </c:dPt>
          <c:dPt>
            <c:idx val="1"/>
            <c:invertIfNegative val="0"/>
            <c:bubble3D val="0"/>
            <c:spPr>
              <a:solidFill>
                <a:srgbClr val="C7B216"/>
              </a:solidFill>
              <a:ln>
                <a:noFill/>
              </a:ln>
              <a:effectLst/>
            </c:spPr>
            <c:extLst>
              <c:ext xmlns:c16="http://schemas.microsoft.com/office/drawing/2014/chart" uri="{C3380CC4-5D6E-409C-BE32-E72D297353CC}">
                <c16:uniqueId val="{00000003-EFCD-4824-9956-246B58EAD2E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Data'!$A$2:$A$3</c:f>
              <c:strCache>
                <c:ptCount val="2"/>
                <c:pt idx="0">
                  <c:v>Dec -2021</c:v>
                </c:pt>
                <c:pt idx="1">
                  <c:v>Jun -2022</c:v>
                </c:pt>
              </c:strCache>
            </c:strRef>
          </c:cat>
          <c:val>
            <c:numRef>
              <c:f>'Finance Data'!$C$2:$C$3</c:f>
              <c:numCache>
                <c:formatCode>_(* #,##0_);_(* \(#,##0\);_(* "-"??_);_(@_)</c:formatCode>
                <c:ptCount val="2"/>
                <c:pt idx="0">
                  <c:v>2181</c:v>
                </c:pt>
                <c:pt idx="1">
                  <c:v>2212</c:v>
                </c:pt>
              </c:numCache>
            </c:numRef>
          </c:val>
          <c:extLst>
            <c:ext xmlns:c16="http://schemas.microsoft.com/office/drawing/2014/chart" uri="{C3380CC4-5D6E-409C-BE32-E72D297353CC}">
              <c16:uniqueId val="{00000004-EFCD-4824-9956-246B58EAD2E4}"/>
            </c:ext>
          </c:extLst>
        </c:ser>
        <c:dLbls>
          <c:showLegendKey val="0"/>
          <c:showVal val="0"/>
          <c:showCatName val="0"/>
          <c:showSerName val="0"/>
          <c:showPercent val="0"/>
          <c:showBubbleSize val="0"/>
        </c:dLbls>
        <c:gapWidth val="140"/>
        <c:overlap val="-27"/>
        <c:axId val="299653151"/>
        <c:axId val="292804623"/>
      </c:barChart>
      <c:catAx>
        <c:axId val="29965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292804623"/>
        <c:crosses val="autoZero"/>
        <c:auto val="1"/>
        <c:lblAlgn val="ctr"/>
        <c:lblOffset val="100"/>
        <c:noMultiLvlLbl val="0"/>
      </c:catAx>
      <c:valAx>
        <c:axId val="292804623"/>
        <c:scaling>
          <c:orientation val="minMax"/>
          <c:min val="205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en-US"/>
          </a:p>
        </c:txPr>
        <c:crossAx val="299653151"/>
        <c:crosses val="autoZero"/>
        <c:crossBetween val="between"/>
      </c:valAx>
      <c:spPr>
        <a:noFill/>
        <a:ln>
          <a:noFill/>
        </a:ln>
        <a:effectLst/>
      </c:spPr>
    </c:plotArea>
    <c:plotVisOnly val="1"/>
    <c:dispBlanksAs val="gap"/>
    <c:showDLblsOverMax val="0"/>
  </c:chart>
  <c:spPr>
    <a:solidFill>
      <a:schemeClr val="bg1">
        <a:lumMod val="95000"/>
      </a:schemeClr>
    </a:solidFill>
    <a:ln w="9525" cap="flat" cmpd="sng" algn="ctr">
      <a:solidFill>
        <a:schemeClr val="bg1">
          <a:lumMod val="65000"/>
        </a:schemeClr>
      </a:solidFill>
      <a:round/>
    </a:ln>
    <a:effectLst/>
    <a:scene3d>
      <a:camera prst="orthographicFront"/>
      <a:lightRig rig="threePt" dir="t"/>
    </a:scene3d>
    <a:sp3d>
      <a:bevelT w="165100" prst="coolSlant"/>
    </a:sp3d>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71441069866271E-2"/>
          <c:y val="0.35203126783065158"/>
          <c:w val="0.89068749218847643"/>
          <c:h val="0.48619527178667882"/>
        </c:manualLayout>
      </c:layout>
      <c:barChart>
        <c:barDir val="col"/>
        <c:grouping val="clustered"/>
        <c:varyColors val="0"/>
        <c:ser>
          <c:idx val="0"/>
          <c:order val="0"/>
          <c:tx>
            <c:strRef>
              <c:f>'Finance Data'!$B$1</c:f>
              <c:strCache>
                <c:ptCount val="1"/>
                <c:pt idx="0">
                  <c:v>Gross Loans</c:v>
                </c:pt>
              </c:strCache>
            </c:strRef>
          </c:tx>
          <c:spPr>
            <a:solidFill>
              <a:schemeClr val="accent1"/>
            </a:solidFill>
            <a:ln>
              <a:noFill/>
            </a:ln>
            <a:effectLst/>
          </c:spPr>
          <c:invertIfNegative val="0"/>
          <c:dPt>
            <c:idx val="0"/>
            <c:invertIfNegative val="0"/>
            <c:bubble3D val="0"/>
            <c:spPr>
              <a:solidFill>
                <a:srgbClr val="1F4E78"/>
              </a:solidFill>
              <a:ln>
                <a:noFill/>
              </a:ln>
              <a:effectLst/>
            </c:spPr>
            <c:extLst>
              <c:ext xmlns:c16="http://schemas.microsoft.com/office/drawing/2014/chart" uri="{C3380CC4-5D6E-409C-BE32-E72D297353CC}">
                <c16:uniqueId val="{00000001-D898-46A3-9804-108748F5D9FB}"/>
              </c:ext>
            </c:extLst>
          </c:dPt>
          <c:dPt>
            <c:idx val="1"/>
            <c:invertIfNegative val="0"/>
            <c:bubble3D val="0"/>
            <c:spPr>
              <a:solidFill>
                <a:srgbClr val="C7B216"/>
              </a:solidFill>
              <a:ln>
                <a:noFill/>
              </a:ln>
              <a:effectLst/>
            </c:spPr>
            <c:extLst>
              <c:ext xmlns:c16="http://schemas.microsoft.com/office/drawing/2014/chart" uri="{C3380CC4-5D6E-409C-BE32-E72D297353CC}">
                <c16:uniqueId val="{00000003-D898-46A3-9804-108748F5D9F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Data'!$A$2:$A$3</c:f>
              <c:strCache>
                <c:ptCount val="2"/>
                <c:pt idx="0">
                  <c:v>Dec -2021</c:v>
                </c:pt>
                <c:pt idx="1">
                  <c:v>Jun -2022</c:v>
                </c:pt>
              </c:strCache>
            </c:strRef>
          </c:cat>
          <c:val>
            <c:numRef>
              <c:f>'Finance Data'!$B$2:$B$3</c:f>
              <c:numCache>
                <c:formatCode>_(* #,##0_);_(* \(#,##0\);_(* "-"??_);_(@_)</c:formatCode>
                <c:ptCount val="2"/>
                <c:pt idx="0">
                  <c:v>2479</c:v>
                </c:pt>
                <c:pt idx="1">
                  <c:v>2580</c:v>
                </c:pt>
              </c:numCache>
            </c:numRef>
          </c:val>
          <c:extLst>
            <c:ext xmlns:c16="http://schemas.microsoft.com/office/drawing/2014/chart" uri="{C3380CC4-5D6E-409C-BE32-E72D297353CC}">
              <c16:uniqueId val="{00000004-D898-46A3-9804-108748F5D9FB}"/>
            </c:ext>
          </c:extLst>
        </c:ser>
        <c:dLbls>
          <c:showLegendKey val="0"/>
          <c:showVal val="0"/>
          <c:showCatName val="0"/>
          <c:showSerName val="0"/>
          <c:showPercent val="0"/>
          <c:showBubbleSize val="0"/>
        </c:dLbls>
        <c:gapWidth val="140"/>
        <c:overlap val="-27"/>
        <c:axId val="299609151"/>
        <c:axId val="294437647"/>
      </c:barChart>
      <c:catAx>
        <c:axId val="29960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294437647"/>
        <c:crosses val="autoZero"/>
        <c:auto val="1"/>
        <c:lblAlgn val="ctr"/>
        <c:lblOffset val="100"/>
        <c:noMultiLvlLbl val="0"/>
      </c:catAx>
      <c:valAx>
        <c:axId val="294437647"/>
        <c:scaling>
          <c:orientation val="minMax"/>
          <c:max val="2600"/>
          <c:min val="21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en-US"/>
          </a:p>
        </c:txPr>
        <c:crossAx val="299609151"/>
        <c:crosses val="autoZero"/>
        <c:crossBetween val="between"/>
      </c:valAx>
      <c:spPr>
        <a:noFill/>
        <a:ln>
          <a:noFill/>
        </a:ln>
        <a:effectLst/>
      </c:spPr>
    </c:plotArea>
    <c:plotVisOnly val="1"/>
    <c:dispBlanksAs val="gap"/>
    <c:showDLblsOverMax val="0"/>
  </c:chart>
  <c:spPr>
    <a:solidFill>
      <a:schemeClr val="bg1">
        <a:lumMod val="95000"/>
      </a:schemeClr>
    </a:solidFill>
    <a:ln w="9525" cap="flat" cmpd="sng" algn="ctr">
      <a:solidFill>
        <a:schemeClr val="bg1">
          <a:lumMod val="65000"/>
        </a:schemeClr>
      </a:solidFill>
      <a:round/>
    </a:ln>
    <a:effectLst/>
    <a:scene3d>
      <a:camera prst="orthographicFront"/>
      <a:lightRig rig="threePt" dir="t"/>
    </a:scene3d>
    <a:sp3d>
      <a:bevelT w="165100" prst="coolSlant"/>
    </a:sp3d>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title>
    <c:autoTitleDeleted val="0"/>
    <c:plotArea>
      <c:layout>
        <c:manualLayout>
          <c:layoutTarget val="inner"/>
          <c:xMode val="edge"/>
          <c:yMode val="edge"/>
          <c:x val="5.5993438320209976E-2"/>
          <c:y val="0.17171296296296296"/>
          <c:w val="0.94122878390201226"/>
          <c:h val="0.69002341142542356"/>
        </c:manualLayout>
      </c:layout>
      <c:lineChart>
        <c:grouping val="standard"/>
        <c:varyColors val="0"/>
        <c:ser>
          <c:idx val="0"/>
          <c:order val="0"/>
          <c:tx>
            <c:strRef>
              <c:f>Sheet1!$D$7</c:f>
              <c:strCache>
                <c:ptCount val="1"/>
                <c:pt idx="0">
                  <c:v>NIM</c:v>
                </c:pt>
              </c:strCache>
            </c:strRef>
          </c:tx>
          <c:spPr>
            <a:ln w="41275" cap="rnd">
              <a:solidFill>
                <a:srgbClr val="002060"/>
              </a:solidFill>
              <a:round/>
            </a:ln>
            <a:effectLst>
              <a:outerShdw blurRad="50800" dist="38100" dir="5400000" algn="t" rotWithShape="0">
                <a:prstClr val="black">
                  <a:alpha val="40000"/>
                </a:prstClr>
              </a:outerShdw>
            </a:effectLst>
          </c:spPr>
          <c:marker>
            <c:symbol val="none"/>
          </c:marker>
          <c:dPt>
            <c:idx val="2"/>
            <c:marker>
              <c:symbol val="none"/>
            </c:marker>
            <c:bubble3D val="0"/>
            <c:spPr>
              <a:ln w="41275" cap="rnd">
                <a:solidFill>
                  <a:srgbClr val="002060"/>
                </a:solidFill>
                <a:round/>
                <a:tailEnd type="triangle"/>
              </a:ln>
              <a:effectLst>
                <a:outerShdw blurRad="50800" dist="38100" dir="5400000" algn="t" rotWithShape="0">
                  <a:prstClr val="black">
                    <a:alpha val="40000"/>
                  </a:prstClr>
                </a:outerShdw>
              </a:effectLst>
            </c:spPr>
            <c:extLst>
              <c:ext xmlns:c16="http://schemas.microsoft.com/office/drawing/2014/chart" uri="{C3380CC4-5D6E-409C-BE32-E72D297353CC}">
                <c16:uniqueId val="{00000002-7D58-496D-BC15-DC452CD1EA4A}"/>
              </c:ext>
            </c:extLst>
          </c:dPt>
          <c:dPt>
            <c:idx val="4"/>
            <c:marker>
              <c:symbol val="none"/>
            </c:marker>
            <c:bubble3D val="0"/>
            <c:spPr>
              <a:ln w="41275" cap="rnd">
                <a:solidFill>
                  <a:srgbClr val="002060"/>
                </a:solidFill>
                <a:round/>
                <a:tailEnd type="triangle"/>
              </a:ln>
              <a:effectLst>
                <a:outerShdw blurRad="50800" dist="38100" dir="5400000" algn="t" rotWithShape="0">
                  <a:prstClr val="black">
                    <a:alpha val="40000"/>
                  </a:prstClr>
                </a:outerShdw>
              </a:effectLst>
            </c:spPr>
            <c:extLst>
              <c:ext xmlns:c16="http://schemas.microsoft.com/office/drawing/2014/chart" uri="{C3380CC4-5D6E-409C-BE32-E72D297353CC}">
                <c16:uniqueId val="{00000001-F84E-4856-9D58-93294AEB32CE}"/>
              </c:ext>
            </c:extLst>
          </c:dPt>
          <c:dLbls>
            <c:dLbl>
              <c:idx val="4"/>
              <c:spPr>
                <a:solidFill>
                  <a:schemeClr val="bg1">
                    <a:lumMod val="95000"/>
                  </a:schemeClr>
                </a:solidFill>
                <a:ln>
                  <a:solidFill>
                    <a:schemeClr val="dk1">
                      <a:lumMod val="25000"/>
                      <a:lumOff val="75000"/>
                    </a:schemeClr>
                  </a:solidFill>
                </a:ln>
                <a:effectLst>
                  <a:outerShdw blurRad="50800" dist="38100" dir="5400000" algn="t"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F84E-4856-9D58-93294AEB32C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Sheet1!$A$10:$A$12</c:f>
              <c:strCache>
                <c:ptCount val="3"/>
                <c:pt idx="0">
                  <c:v>2020</c:v>
                </c:pt>
                <c:pt idx="1">
                  <c:v>2021</c:v>
                </c:pt>
                <c:pt idx="2">
                  <c:v>June 22</c:v>
                </c:pt>
              </c:strCache>
            </c:strRef>
          </c:cat>
          <c:val>
            <c:numRef>
              <c:f>Sheet1!$D$10:$D$12</c:f>
              <c:numCache>
                <c:formatCode>0.00%</c:formatCode>
                <c:ptCount val="3"/>
                <c:pt idx="0">
                  <c:v>2.0999999999999998E-2</c:v>
                </c:pt>
                <c:pt idx="1">
                  <c:v>2.1999999999999999E-2</c:v>
                </c:pt>
                <c:pt idx="2">
                  <c:v>2.2999999999999996E-2</c:v>
                </c:pt>
              </c:numCache>
            </c:numRef>
          </c:val>
          <c:smooth val="0"/>
          <c:extLst>
            <c:ext xmlns:c16="http://schemas.microsoft.com/office/drawing/2014/chart" uri="{C3380CC4-5D6E-409C-BE32-E72D297353CC}">
              <c16:uniqueId val="{00000002-F84E-4856-9D58-93294AEB32CE}"/>
            </c:ext>
          </c:extLst>
        </c:ser>
        <c:dLbls>
          <c:showLegendKey val="0"/>
          <c:showVal val="0"/>
          <c:showCatName val="0"/>
          <c:showSerName val="0"/>
          <c:showPercent val="0"/>
          <c:showBubbleSize val="0"/>
        </c:dLbls>
        <c:smooth val="0"/>
        <c:axId val="439370383"/>
        <c:axId val="241041487"/>
      </c:lineChart>
      <c:catAx>
        <c:axId val="439370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241041487"/>
        <c:crosses val="autoZero"/>
        <c:auto val="1"/>
        <c:lblAlgn val="ctr"/>
        <c:lblOffset val="100"/>
        <c:noMultiLvlLbl val="0"/>
      </c:catAx>
      <c:valAx>
        <c:axId val="241041487"/>
        <c:scaling>
          <c:orientation val="minMax"/>
          <c:max val="3.0000000000000006E-2"/>
          <c:min val="1.5000000000000003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bg1"/>
                </a:solidFill>
                <a:latin typeface="+mn-lt"/>
                <a:ea typeface="+mn-ea"/>
                <a:cs typeface="+mn-cs"/>
              </a:defRPr>
            </a:pPr>
            <a:endParaRPr lang="en-US"/>
          </a:p>
        </c:txPr>
        <c:crossAx val="439370383"/>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title>
    <c:autoTitleDeleted val="0"/>
    <c:plotArea>
      <c:layout>
        <c:manualLayout>
          <c:layoutTarget val="inner"/>
          <c:xMode val="edge"/>
          <c:yMode val="edge"/>
          <c:x val="8.6356913719118439E-2"/>
          <c:y val="0.19079218106995885"/>
          <c:w val="0.87726742490522014"/>
          <c:h val="0.62890095913936683"/>
        </c:manualLayout>
      </c:layout>
      <c:lineChart>
        <c:grouping val="standard"/>
        <c:varyColors val="0"/>
        <c:ser>
          <c:idx val="0"/>
          <c:order val="0"/>
          <c:tx>
            <c:strRef>
              <c:f>Sheet1!$B$18</c:f>
              <c:strCache>
                <c:ptCount val="1"/>
                <c:pt idx="0">
                  <c:v>ROAE</c:v>
                </c:pt>
              </c:strCache>
            </c:strRef>
          </c:tx>
          <c:spPr>
            <a:ln w="41275" cap="rnd">
              <a:solidFill>
                <a:srgbClr val="002060"/>
              </a:solidFill>
              <a:round/>
            </a:ln>
            <a:effectLst>
              <a:outerShdw blurRad="50800" dist="38100" dir="5400000" algn="t" rotWithShape="0">
                <a:prstClr val="black">
                  <a:alpha val="40000"/>
                </a:prstClr>
              </a:outerShdw>
            </a:effectLst>
          </c:spPr>
          <c:marker>
            <c:symbol val="none"/>
          </c:marker>
          <c:dPt>
            <c:idx val="2"/>
            <c:marker>
              <c:symbol val="none"/>
            </c:marker>
            <c:bubble3D val="0"/>
            <c:spPr>
              <a:ln w="41275" cap="rnd">
                <a:solidFill>
                  <a:srgbClr val="002060"/>
                </a:solidFill>
                <a:round/>
                <a:tailEnd type="triangle"/>
              </a:ln>
              <a:effectLst>
                <a:outerShdw blurRad="50800" dist="38100" dir="5400000" algn="t" rotWithShape="0">
                  <a:prstClr val="black">
                    <a:alpha val="40000"/>
                  </a:prstClr>
                </a:outerShdw>
              </a:effectLst>
            </c:spPr>
            <c:extLst>
              <c:ext xmlns:c16="http://schemas.microsoft.com/office/drawing/2014/chart" uri="{C3380CC4-5D6E-409C-BE32-E72D297353CC}">
                <c16:uniqueId val="{00000003-BD6A-46E1-9896-C550E7C322D3}"/>
              </c:ext>
            </c:extLst>
          </c:dPt>
          <c:dPt>
            <c:idx val="4"/>
            <c:marker>
              <c:symbol val="none"/>
            </c:marker>
            <c:bubble3D val="0"/>
            <c:spPr>
              <a:ln w="41275" cap="rnd">
                <a:solidFill>
                  <a:srgbClr val="002060"/>
                </a:solidFill>
                <a:round/>
                <a:tailEnd type="triangle"/>
              </a:ln>
              <a:effectLst>
                <a:outerShdw blurRad="50800" dist="38100" dir="5400000" algn="t" rotWithShape="0">
                  <a:prstClr val="black">
                    <a:alpha val="40000"/>
                  </a:prstClr>
                </a:outerShdw>
              </a:effectLst>
            </c:spPr>
            <c:extLst>
              <c:ext xmlns:c16="http://schemas.microsoft.com/office/drawing/2014/chart" uri="{C3380CC4-5D6E-409C-BE32-E72D297353CC}">
                <c16:uniqueId val="{00000001-BD6A-46E1-9896-C550E7C322D3}"/>
              </c:ext>
            </c:extLst>
          </c:dPt>
          <c:dLbls>
            <c:dLbl>
              <c:idx val="2"/>
              <c:layout>
                <c:manualLayout>
                  <c:x val="-3.8723544973545035E-2"/>
                  <c:y val="-7.4125514403292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6A-46E1-9896-C550E7C322D3}"/>
                </c:ext>
              </c:extLst>
            </c:dLbl>
            <c:dLbl>
              <c:idx val="4"/>
              <c:spPr>
                <a:solidFill>
                  <a:schemeClr val="bg1">
                    <a:lumMod val="95000"/>
                  </a:schemeClr>
                </a:solidFill>
                <a:ln>
                  <a:solidFill>
                    <a:schemeClr val="dk1">
                      <a:lumMod val="25000"/>
                      <a:lumOff val="75000"/>
                    </a:schemeClr>
                  </a:solidFill>
                </a:ln>
                <a:effectLst>
                  <a:outerShdw blurRad="50800" dist="38100" dir="5400000" algn="t"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BD6A-46E1-9896-C550E7C322D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Sheet1!$A$21:$A$23</c:f>
              <c:strCache>
                <c:ptCount val="3"/>
                <c:pt idx="0">
                  <c:v>2020</c:v>
                </c:pt>
                <c:pt idx="1">
                  <c:v>2021</c:v>
                </c:pt>
                <c:pt idx="2">
                  <c:v>June 22</c:v>
                </c:pt>
              </c:strCache>
            </c:strRef>
          </c:cat>
          <c:val>
            <c:numRef>
              <c:f>Sheet1!$B$21:$B$23</c:f>
              <c:numCache>
                <c:formatCode>0.00%</c:formatCode>
                <c:ptCount val="3"/>
                <c:pt idx="0">
                  <c:v>9.0999999999999998E-2</c:v>
                </c:pt>
                <c:pt idx="1">
                  <c:v>9.7000000000000003E-2</c:v>
                </c:pt>
                <c:pt idx="2">
                  <c:v>0.106</c:v>
                </c:pt>
              </c:numCache>
            </c:numRef>
          </c:val>
          <c:smooth val="0"/>
          <c:extLst>
            <c:ext xmlns:c16="http://schemas.microsoft.com/office/drawing/2014/chart" uri="{C3380CC4-5D6E-409C-BE32-E72D297353CC}">
              <c16:uniqueId val="{00000002-BD6A-46E1-9896-C550E7C322D3}"/>
            </c:ext>
          </c:extLst>
        </c:ser>
        <c:dLbls>
          <c:showLegendKey val="0"/>
          <c:showVal val="0"/>
          <c:showCatName val="0"/>
          <c:showSerName val="0"/>
          <c:showPercent val="0"/>
          <c:showBubbleSize val="0"/>
        </c:dLbls>
        <c:smooth val="0"/>
        <c:axId val="439359183"/>
        <c:axId val="462515727"/>
      </c:lineChart>
      <c:catAx>
        <c:axId val="43935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462515727"/>
        <c:crosses val="autoZero"/>
        <c:auto val="1"/>
        <c:lblAlgn val="ctr"/>
        <c:lblOffset val="100"/>
        <c:noMultiLvlLbl val="0"/>
      </c:catAx>
      <c:valAx>
        <c:axId val="462515727"/>
        <c:scaling>
          <c:orientation val="minMax"/>
          <c:min val="7.0000000000000007E-2"/>
        </c:scaling>
        <c:delete val="0"/>
        <c:axPos val="l"/>
        <c:numFmt formatCode="0.00%"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500" b="0" i="0" u="none" strike="noStrike" kern="1200" baseline="0">
                <a:solidFill>
                  <a:schemeClr val="bg1"/>
                </a:solidFill>
                <a:latin typeface="+mn-lt"/>
                <a:ea typeface="+mn-ea"/>
                <a:cs typeface="+mn-cs"/>
              </a:defRPr>
            </a:pPr>
            <a:endParaRPr lang="en-US"/>
          </a:p>
        </c:txPr>
        <c:crossAx val="439359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title>
    <c:autoTitleDeleted val="0"/>
    <c:plotArea>
      <c:layout>
        <c:manualLayout>
          <c:layoutTarget val="inner"/>
          <c:xMode val="edge"/>
          <c:yMode val="edge"/>
          <c:x val="0.12312887972336792"/>
          <c:y val="0.19079218106995885"/>
          <c:w val="0.84049545890097066"/>
          <c:h val="0.62923552380026559"/>
        </c:manualLayout>
      </c:layout>
      <c:lineChart>
        <c:grouping val="standard"/>
        <c:varyColors val="0"/>
        <c:ser>
          <c:idx val="0"/>
          <c:order val="0"/>
          <c:tx>
            <c:strRef>
              <c:f>Sheet1!$C$18</c:f>
              <c:strCache>
                <c:ptCount val="1"/>
                <c:pt idx="0">
                  <c:v>ROAA</c:v>
                </c:pt>
              </c:strCache>
            </c:strRef>
          </c:tx>
          <c:spPr>
            <a:ln w="41275" cap="rnd">
              <a:solidFill>
                <a:srgbClr val="002060"/>
              </a:solidFill>
              <a:round/>
            </a:ln>
            <a:effectLst>
              <a:outerShdw blurRad="50800" dist="38100" dir="5400000" algn="t" rotWithShape="0">
                <a:prstClr val="black">
                  <a:alpha val="40000"/>
                </a:prstClr>
              </a:outerShdw>
            </a:effectLst>
          </c:spPr>
          <c:marker>
            <c:symbol val="none"/>
          </c:marker>
          <c:dPt>
            <c:idx val="2"/>
            <c:marker>
              <c:symbol val="none"/>
            </c:marker>
            <c:bubble3D val="0"/>
            <c:spPr>
              <a:ln w="41275" cap="rnd">
                <a:solidFill>
                  <a:srgbClr val="002060"/>
                </a:solidFill>
                <a:round/>
                <a:tailEnd type="triangle"/>
              </a:ln>
              <a:effectLst>
                <a:outerShdw blurRad="50800" dist="38100" dir="5400000" algn="t" rotWithShape="0">
                  <a:prstClr val="black">
                    <a:alpha val="40000"/>
                  </a:prstClr>
                </a:outerShdw>
              </a:effectLst>
            </c:spPr>
            <c:extLst>
              <c:ext xmlns:c16="http://schemas.microsoft.com/office/drawing/2014/chart" uri="{C3380CC4-5D6E-409C-BE32-E72D297353CC}">
                <c16:uniqueId val="{00000002-9E7D-4BC2-A091-195384803EA3}"/>
              </c:ext>
            </c:extLst>
          </c:dPt>
          <c:dPt>
            <c:idx val="4"/>
            <c:marker>
              <c:symbol val="none"/>
            </c:marker>
            <c:bubble3D val="0"/>
            <c:spPr>
              <a:ln w="41275" cap="rnd">
                <a:solidFill>
                  <a:srgbClr val="002060"/>
                </a:solidFill>
                <a:round/>
                <a:tailEnd type="triangle"/>
              </a:ln>
              <a:effectLst>
                <a:outerShdw blurRad="50800" dist="38100" dir="5400000" algn="t" rotWithShape="0">
                  <a:prstClr val="black">
                    <a:alpha val="40000"/>
                  </a:prstClr>
                </a:outerShdw>
              </a:effectLst>
            </c:spPr>
            <c:extLst>
              <c:ext xmlns:c16="http://schemas.microsoft.com/office/drawing/2014/chart" uri="{C3380CC4-5D6E-409C-BE32-E72D297353CC}">
                <c16:uniqueId val="{00000001-9E7D-4BC2-A091-195384803EA3}"/>
              </c:ext>
            </c:extLst>
          </c:dPt>
          <c:dLbls>
            <c:dLbl>
              <c:idx val="2"/>
              <c:layout>
                <c:manualLayout>
                  <c:x val="-5.1972222222222225E-2"/>
                  <c:y val="-6.6712962962963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7D-4BC2-A091-195384803EA3}"/>
                </c:ext>
              </c:extLst>
            </c:dLbl>
            <c:dLbl>
              <c:idx val="4"/>
              <c:spPr>
                <a:solidFill>
                  <a:schemeClr val="bg1">
                    <a:lumMod val="95000"/>
                  </a:schemeClr>
                </a:solidFill>
                <a:ln>
                  <a:solidFill>
                    <a:schemeClr val="dk1">
                      <a:lumMod val="25000"/>
                      <a:lumOff val="75000"/>
                    </a:schemeClr>
                  </a:solidFill>
                </a:ln>
                <a:effectLst>
                  <a:outerShdw blurRad="50800" dist="38100" dir="5400000" algn="t"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9E7D-4BC2-A091-195384803EA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Sheet1!$A$21:$A$23</c:f>
              <c:strCache>
                <c:ptCount val="3"/>
                <c:pt idx="0">
                  <c:v>2020</c:v>
                </c:pt>
                <c:pt idx="1">
                  <c:v>2021</c:v>
                </c:pt>
                <c:pt idx="2">
                  <c:v>June 22</c:v>
                </c:pt>
              </c:strCache>
            </c:strRef>
          </c:cat>
          <c:val>
            <c:numRef>
              <c:f>Sheet1!$C$21:$C$23</c:f>
              <c:numCache>
                <c:formatCode>0.00%</c:formatCode>
                <c:ptCount val="3"/>
                <c:pt idx="0">
                  <c:v>8.9999999999999993E-3</c:v>
                </c:pt>
                <c:pt idx="1">
                  <c:v>0.01</c:v>
                </c:pt>
                <c:pt idx="2">
                  <c:v>0.01</c:v>
                </c:pt>
              </c:numCache>
            </c:numRef>
          </c:val>
          <c:smooth val="0"/>
          <c:extLst>
            <c:ext xmlns:c16="http://schemas.microsoft.com/office/drawing/2014/chart" uri="{C3380CC4-5D6E-409C-BE32-E72D297353CC}">
              <c16:uniqueId val="{00000003-9E7D-4BC2-A091-195384803EA3}"/>
            </c:ext>
          </c:extLst>
        </c:ser>
        <c:dLbls>
          <c:showLegendKey val="0"/>
          <c:showVal val="0"/>
          <c:showCatName val="0"/>
          <c:showSerName val="0"/>
          <c:showPercent val="0"/>
          <c:showBubbleSize val="0"/>
        </c:dLbls>
        <c:smooth val="0"/>
        <c:axId val="239239823"/>
        <c:axId val="433441007"/>
      </c:lineChart>
      <c:catAx>
        <c:axId val="23923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433441007"/>
        <c:crosses val="autoZero"/>
        <c:auto val="1"/>
        <c:lblAlgn val="ctr"/>
        <c:lblOffset val="100"/>
        <c:noMultiLvlLbl val="0"/>
      </c:catAx>
      <c:valAx>
        <c:axId val="433441007"/>
        <c:scaling>
          <c:orientation val="minMax"/>
          <c:max val="1.1000000000000003E-2"/>
          <c:min val="7.0000000000000019E-3"/>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en-US"/>
          </a:p>
        </c:txPr>
        <c:crossAx val="23923982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Verdana" panose="020B0604030504040204" pitchFamily="34" charset="0"/>
                <a:ea typeface="Verdana" panose="020B0604030504040204" pitchFamily="34" charset="0"/>
                <a:cs typeface="+mn-cs"/>
              </a:defRPr>
            </a:pPr>
            <a:r>
              <a:rPr lang="en-US" b="1" dirty="0">
                <a:solidFill>
                  <a:schemeClr val="accent1">
                    <a:lumMod val="75000"/>
                  </a:schemeClr>
                </a:solidFill>
                <a:latin typeface="Verdana" panose="020B0604030504040204" pitchFamily="34" charset="0"/>
                <a:ea typeface="Verdana" panose="020B0604030504040204" pitchFamily="34" charset="0"/>
              </a:rPr>
              <a:t>Cost to Income Ratio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title>
    <c:autoTitleDeleted val="0"/>
    <c:plotArea>
      <c:layout>
        <c:manualLayout>
          <c:layoutTarget val="inner"/>
          <c:xMode val="edge"/>
          <c:yMode val="edge"/>
          <c:x val="5.7131892185063586E-2"/>
          <c:y val="0.24713351803246816"/>
          <c:w val="0.94286810781493646"/>
          <c:h val="0.60987330287417774"/>
        </c:manualLayout>
      </c:layout>
      <c:lineChart>
        <c:grouping val="standard"/>
        <c:varyColors val="0"/>
        <c:ser>
          <c:idx val="0"/>
          <c:order val="0"/>
          <c:tx>
            <c:strRef>
              <c:f>Sheet1!$A$53</c:f>
              <c:strCache>
                <c:ptCount val="1"/>
                <c:pt idx="0">
                  <c:v>Cost to Income Ratio</c:v>
                </c:pt>
              </c:strCache>
            </c:strRef>
          </c:tx>
          <c:spPr>
            <a:ln w="41275" cap="rnd">
              <a:solidFill>
                <a:srgbClr val="002060"/>
              </a:solidFill>
              <a:round/>
            </a:ln>
            <a:effectLst>
              <a:outerShdw blurRad="50800" dist="38100" dir="5400000" algn="t" rotWithShape="0">
                <a:prstClr val="black">
                  <a:alpha val="40000"/>
                </a:prstClr>
              </a:outerShdw>
            </a:effectLst>
          </c:spPr>
          <c:marker>
            <c:symbol val="none"/>
          </c:marker>
          <c:dPt>
            <c:idx val="2"/>
            <c:marker>
              <c:symbol val="none"/>
            </c:marker>
            <c:bubble3D val="0"/>
            <c:spPr>
              <a:ln w="41275" cap="rnd">
                <a:solidFill>
                  <a:srgbClr val="002060"/>
                </a:solidFill>
                <a:round/>
                <a:tailEnd type="triangle"/>
              </a:ln>
              <a:effectLst>
                <a:outerShdw blurRad="50800" dist="38100" dir="5400000" algn="t" rotWithShape="0">
                  <a:prstClr val="black">
                    <a:alpha val="40000"/>
                  </a:prstClr>
                </a:outerShdw>
              </a:effectLst>
            </c:spPr>
            <c:extLst>
              <c:ext xmlns:c16="http://schemas.microsoft.com/office/drawing/2014/chart" uri="{C3380CC4-5D6E-409C-BE32-E72D297353CC}">
                <c16:uniqueId val="{00000002-5F78-44B0-BFD9-19F854659C39}"/>
              </c:ext>
            </c:extLst>
          </c:dPt>
          <c:dPt>
            <c:idx val="4"/>
            <c:marker>
              <c:symbol val="none"/>
            </c:marker>
            <c:bubble3D val="0"/>
            <c:spPr>
              <a:ln w="41275" cap="rnd">
                <a:solidFill>
                  <a:srgbClr val="002060"/>
                </a:solidFill>
                <a:round/>
                <a:tailEnd type="triangle"/>
              </a:ln>
              <a:effectLst>
                <a:outerShdw blurRad="50800" dist="38100" dir="5400000" algn="t" rotWithShape="0">
                  <a:prstClr val="black">
                    <a:alpha val="40000"/>
                  </a:prstClr>
                </a:outerShdw>
              </a:effectLst>
            </c:spPr>
            <c:extLst>
              <c:ext xmlns:c16="http://schemas.microsoft.com/office/drawing/2014/chart" uri="{C3380CC4-5D6E-409C-BE32-E72D297353CC}">
                <c16:uniqueId val="{00000001-D037-49A2-9E86-89F192E6D795}"/>
              </c:ext>
            </c:extLst>
          </c:dPt>
          <c:dLbls>
            <c:dLbl>
              <c:idx val="4"/>
              <c:spPr>
                <a:solidFill>
                  <a:schemeClr val="bg1">
                    <a:lumMod val="95000"/>
                  </a:schemeClr>
                </a:solidFill>
                <a:ln>
                  <a:solidFill>
                    <a:schemeClr val="dk1">
                      <a:lumMod val="25000"/>
                      <a:lumOff val="75000"/>
                    </a:schemeClr>
                  </a:solidFill>
                </a:ln>
                <a:effectLst>
                  <a:outerShdw blurRad="50800" dist="38100" dir="5400000" algn="t"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5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D037-49A2-9E86-89F192E6D79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Sheet1!$D$52:$F$52</c:f>
              <c:strCache>
                <c:ptCount val="3"/>
                <c:pt idx="0">
                  <c:v>2020</c:v>
                </c:pt>
                <c:pt idx="1">
                  <c:v>2021</c:v>
                </c:pt>
                <c:pt idx="2">
                  <c:v>June 22</c:v>
                </c:pt>
              </c:strCache>
            </c:strRef>
          </c:cat>
          <c:val>
            <c:numRef>
              <c:f>Sheet1!$D$53:$F$53</c:f>
              <c:numCache>
                <c:formatCode>0.0%</c:formatCode>
                <c:ptCount val="3"/>
                <c:pt idx="0">
                  <c:v>0.42099999999999999</c:v>
                </c:pt>
                <c:pt idx="1">
                  <c:v>0.432</c:v>
                </c:pt>
                <c:pt idx="2">
                  <c:v>0.432</c:v>
                </c:pt>
              </c:numCache>
            </c:numRef>
          </c:val>
          <c:smooth val="0"/>
          <c:extLst>
            <c:ext xmlns:c16="http://schemas.microsoft.com/office/drawing/2014/chart" uri="{C3380CC4-5D6E-409C-BE32-E72D297353CC}">
              <c16:uniqueId val="{00000002-D037-49A2-9E86-89F192E6D795}"/>
            </c:ext>
          </c:extLst>
        </c:ser>
        <c:dLbls>
          <c:showLegendKey val="0"/>
          <c:showVal val="0"/>
          <c:showCatName val="0"/>
          <c:showSerName val="0"/>
          <c:showPercent val="0"/>
          <c:showBubbleSize val="0"/>
        </c:dLbls>
        <c:smooth val="0"/>
        <c:axId val="954355743"/>
        <c:axId val="921798095"/>
      </c:lineChart>
      <c:catAx>
        <c:axId val="95435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921798095"/>
        <c:crosses val="autoZero"/>
        <c:auto val="1"/>
        <c:lblAlgn val="ctr"/>
        <c:lblOffset val="100"/>
        <c:noMultiLvlLbl val="0"/>
      </c:catAx>
      <c:valAx>
        <c:axId val="921798095"/>
        <c:scaling>
          <c:orientation val="minMax"/>
          <c:max val="0.45"/>
          <c:min val="0.4"/>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bg1"/>
                </a:solidFill>
                <a:latin typeface="+mn-lt"/>
                <a:ea typeface="+mn-ea"/>
                <a:cs typeface="+mn-cs"/>
              </a:defRPr>
            </a:pPr>
            <a:endParaRPr lang="en-US"/>
          </a:p>
        </c:txPr>
        <c:crossAx val="95435574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6.326969545473482E-2"/>
          <c:y val="0.360545267489712"/>
          <c:w val="0.90035464316960379"/>
          <c:h val="0.51870767311493471"/>
        </c:manualLayout>
      </c:layout>
      <c:barChart>
        <c:barDir val="col"/>
        <c:grouping val="clustered"/>
        <c:varyColors val="0"/>
        <c:ser>
          <c:idx val="0"/>
          <c:order val="0"/>
          <c:tx>
            <c:strRef>
              <c:f>Islamic!$B$11</c:f>
              <c:strCache>
                <c:ptCount val="1"/>
                <c:pt idx="0">
                  <c:v> Total Assets </c:v>
                </c:pt>
              </c:strCache>
            </c:strRef>
          </c:tx>
          <c:spPr>
            <a:solidFill>
              <a:srgbClr val="1F4E78"/>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CC11-451F-AA76-77A756BE04A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Islamic!$A$13:$A$15</c:f>
              <c:strCache>
                <c:ptCount val="3"/>
                <c:pt idx="0">
                  <c:v>2020</c:v>
                </c:pt>
                <c:pt idx="1">
                  <c:v>2021</c:v>
                </c:pt>
                <c:pt idx="2">
                  <c:v>June 22</c:v>
                </c:pt>
              </c:strCache>
            </c:strRef>
          </c:cat>
          <c:val>
            <c:numRef>
              <c:f>Islamic!$B$13:$B$15</c:f>
              <c:numCache>
                <c:formatCode>_(* #,##0.0_);_(* \(#,##0.0\);_(* "-"??_);_(@_)</c:formatCode>
                <c:ptCount val="3"/>
                <c:pt idx="0">
                  <c:v>394.9</c:v>
                </c:pt>
                <c:pt idx="1">
                  <c:v>475.4</c:v>
                </c:pt>
                <c:pt idx="2">
                  <c:v>493.286</c:v>
                </c:pt>
              </c:numCache>
            </c:numRef>
          </c:val>
          <c:extLst>
            <c:ext xmlns:c16="http://schemas.microsoft.com/office/drawing/2014/chart" uri="{C3380CC4-5D6E-409C-BE32-E72D297353CC}">
              <c16:uniqueId val="{00000002-CC11-451F-AA76-77A756BE04A2}"/>
            </c:ext>
          </c:extLst>
        </c:ser>
        <c:dLbls>
          <c:showLegendKey val="0"/>
          <c:showVal val="0"/>
          <c:showCatName val="0"/>
          <c:showSerName val="0"/>
          <c:showPercent val="0"/>
          <c:showBubbleSize val="0"/>
        </c:dLbls>
        <c:gapWidth val="100"/>
        <c:overlap val="-27"/>
        <c:axId val="295027199"/>
        <c:axId val="245156591"/>
      </c:barChart>
      <c:catAx>
        <c:axId val="295027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245156591"/>
        <c:crosses val="autoZero"/>
        <c:auto val="1"/>
        <c:lblAlgn val="ctr"/>
        <c:lblOffset val="100"/>
        <c:noMultiLvlLbl val="0"/>
      </c:catAx>
      <c:valAx>
        <c:axId val="245156591"/>
        <c:scaling>
          <c:orientation val="minMax"/>
          <c:min val="200"/>
        </c:scaling>
        <c:delete val="0"/>
        <c:axPos val="l"/>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solidFill>
                <a:latin typeface="+mn-lt"/>
                <a:ea typeface="+mn-ea"/>
                <a:cs typeface="+mn-cs"/>
              </a:defRPr>
            </a:pPr>
            <a:endParaRPr lang="en-US"/>
          </a:p>
        </c:txPr>
        <c:crossAx val="29502719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r>
              <a:rPr lang="en-US" sz="1300" b="1" i="0" baseline="0" dirty="0">
                <a:solidFill>
                  <a:schemeClr val="accent1">
                    <a:lumMod val="75000"/>
                  </a:schemeClr>
                </a:solidFill>
                <a:effectLst/>
                <a:latin typeface="Verdana" panose="020B0604030504040204" pitchFamily="34" charset="0"/>
                <a:ea typeface="Verdana" panose="020B0604030504040204" pitchFamily="34" charset="0"/>
              </a:rPr>
              <a:t>CAR Vs Regulatory Requirements</a:t>
            </a:r>
            <a:endParaRPr lang="en-US" sz="1300" dirty="0">
              <a:solidFill>
                <a:schemeClr val="accent1">
                  <a:lumMod val="75000"/>
                </a:schemeClr>
              </a:solidFill>
              <a:effectLst/>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7.9263008790567843E-2"/>
          <c:y val="0.26543209876543211"/>
          <c:w val="0.8843613298337708"/>
          <c:h val="0.55296409708045746"/>
        </c:manualLayout>
      </c:layout>
      <c:barChart>
        <c:barDir val="col"/>
        <c:grouping val="clustered"/>
        <c:varyColors val="0"/>
        <c:ser>
          <c:idx val="0"/>
          <c:order val="0"/>
          <c:tx>
            <c:strRef>
              <c:f>'Finance Data'!$B$15</c:f>
              <c:strCache>
                <c:ptCount val="1"/>
                <c:pt idx="0">
                  <c:v>CAR</c:v>
                </c:pt>
              </c:strCache>
            </c:strRef>
          </c:tx>
          <c:spPr>
            <a:solidFill>
              <a:srgbClr val="1F4E78"/>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A926-418B-87D1-5DEF3D18AFA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Data'!$A$16:$A$18</c:f>
              <c:strCache>
                <c:ptCount val="3"/>
                <c:pt idx="0">
                  <c:v>2020</c:v>
                </c:pt>
                <c:pt idx="1">
                  <c:v>2021</c:v>
                </c:pt>
                <c:pt idx="2">
                  <c:v>June 2022</c:v>
                </c:pt>
              </c:strCache>
            </c:strRef>
          </c:cat>
          <c:val>
            <c:numRef>
              <c:f>'Finance Data'!$B$16:$B$18</c:f>
              <c:numCache>
                <c:formatCode>General</c:formatCode>
                <c:ptCount val="3"/>
                <c:pt idx="0">
                  <c:v>15.7</c:v>
                </c:pt>
                <c:pt idx="1">
                  <c:v>16.7</c:v>
                </c:pt>
                <c:pt idx="2">
                  <c:v>15.5</c:v>
                </c:pt>
              </c:numCache>
            </c:numRef>
          </c:val>
          <c:extLst>
            <c:ext xmlns:c16="http://schemas.microsoft.com/office/drawing/2014/chart" uri="{C3380CC4-5D6E-409C-BE32-E72D297353CC}">
              <c16:uniqueId val="{00000002-A926-418B-87D1-5DEF3D18AFA9}"/>
            </c:ext>
          </c:extLst>
        </c:ser>
        <c:dLbls>
          <c:showLegendKey val="0"/>
          <c:showVal val="0"/>
          <c:showCatName val="0"/>
          <c:showSerName val="0"/>
          <c:showPercent val="0"/>
          <c:showBubbleSize val="0"/>
        </c:dLbls>
        <c:gapWidth val="84"/>
        <c:overlap val="-27"/>
        <c:axId val="481859263"/>
        <c:axId val="482012655"/>
      </c:barChart>
      <c:lineChart>
        <c:grouping val="standard"/>
        <c:varyColors val="0"/>
        <c:ser>
          <c:idx val="1"/>
          <c:order val="1"/>
          <c:tx>
            <c:strRef>
              <c:f>'Finance Data'!$C$15</c:f>
              <c:strCache>
                <c:ptCount val="1"/>
                <c:pt idx="0">
                  <c:v>Regulatory Requirement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Data'!$A$16:$A$18</c:f>
              <c:strCache>
                <c:ptCount val="3"/>
                <c:pt idx="0">
                  <c:v>2020</c:v>
                </c:pt>
                <c:pt idx="1">
                  <c:v>2021</c:v>
                </c:pt>
                <c:pt idx="2">
                  <c:v>June 2022</c:v>
                </c:pt>
              </c:strCache>
            </c:strRef>
          </c:cat>
          <c:val>
            <c:numRef>
              <c:f>'Finance Data'!$C$16:$C$18</c:f>
              <c:numCache>
                <c:formatCode>General</c:formatCode>
                <c:ptCount val="3"/>
                <c:pt idx="0">
                  <c:v>12.25</c:v>
                </c:pt>
                <c:pt idx="1">
                  <c:v>12.25</c:v>
                </c:pt>
                <c:pt idx="2">
                  <c:v>12.25</c:v>
                </c:pt>
              </c:numCache>
            </c:numRef>
          </c:val>
          <c:smooth val="0"/>
          <c:extLst>
            <c:ext xmlns:c16="http://schemas.microsoft.com/office/drawing/2014/chart" uri="{C3380CC4-5D6E-409C-BE32-E72D297353CC}">
              <c16:uniqueId val="{00000003-A926-418B-87D1-5DEF3D18AFA9}"/>
            </c:ext>
          </c:extLst>
        </c:ser>
        <c:dLbls>
          <c:showLegendKey val="0"/>
          <c:showVal val="0"/>
          <c:showCatName val="0"/>
          <c:showSerName val="0"/>
          <c:showPercent val="0"/>
          <c:showBubbleSize val="0"/>
        </c:dLbls>
        <c:marker val="1"/>
        <c:smooth val="0"/>
        <c:axId val="481859263"/>
        <c:axId val="482012655"/>
      </c:lineChart>
      <c:catAx>
        <c:axId val="48185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482012655"/>
        <c:crosses val="autoZero"/>
        <c:auto val="1"/>
        <c:lblAlgn val="ctr"/>
        <c:lblOffset val="100"/>
        <c:noMultiLvlLbl val="0"/>
      </c:catAx>
      <c:valAx>
        <c:axId val="482012655"/>
        <c:scaling>
          <c:orientation val="minMax"/>
          <c:min val="1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81859263"/>
        <c:crosses val="autoZero"/>
        <c:crossBetween val="between"/>
      </c:valAx>
      <c:spPr>
        <a:noFill/>
        <a:ln>
          <a:noFill/>
        </a:ln>
        <a:effectLst/>
      </c:spPr>
    </c:plotArea>
    <c:legend>
      <c:legendPos val="b"/>
      <c:layout>
        <c:manualLayout>
          <c:xMode val="edge"/>
          <c:yMode val="edge"/>
          <c:x val="0.11847112860892388"/>
          <c:y val="0.90827905771037865"/>
          <c:w val="0.76305774278215222"/>
          <c:h val="8.657690936781051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r>
              <a:rPr lang="en-US" sz="1300" b="1" dirty="0">
                <a:solidFill>
                  <a:schemeClr val="accent1">
                    <a:lumMod val="75000"/>
                  </a:schemeClr>
                </a:solidFill>
                <a:latin typeface="Verdana" panose="020B0604030504040204" pitchFamily="34" charset="0"/>
                <a:ea typeface="Verdana" panose="020B0604030504040204" pitchFamily="34" charset="0"/>
              </a:rPr>
              <a:t>     Other Income to Total Income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7.7973847019122605E-2"/>
          <c:y val="0.26543209876543211"/>
          <c:w val="0.88565049160521603"/>
          <c:h val="0.59324471015197178"/>
        </c:manualLayout>
      </c:layout>
      <c:barChart>
        <c:barDir val="col"/>
        <c:grouping val="clustered"/>
        <c:varyColors val="0"/>
        <c:ser>
          <c:idx val="0"/>
          <c:order val="0"/>
          <c:tx>
            <c:strRef>
              <c:f>'Finance Data'!$D$15</c:f>
              <c:strCache>
                <c:ptCount val="1"/>
                <c:pt idx="0">
                  <c:v>Other Income to Total Income</c:v>
                </c:pt>
              </c:strCache>
            </c:strRef>
          </c:tx>
          <c:spPr>
            <a:solidFill>
              <a:srgbClr val="1F4E78"/>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0BF2-46ED-94AD-9B5495E46B1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Data'!$A$16:$A$18</c:f>
              <c:strCache>
                <c:ptCount val="3"/>
                <c:pt idx="0">
                  <c:v>2020</c:v>
                </c:pt>
                <c:pt idx="1">
                  <c:v>2021</c:v>
                </c:pt>
                <c:pt idx="2">
                  <c:v>June 2022</c:v>
                </c:pt>
              </c:strCache>
            </c:strRef>
          </c:cat>
          <c:val>
            <c:numRef>
              <c:f>'Finance Data'!$D$16:$D$18</c:f>
              <c:numCache>
                <c:formatCode>0.0%</c:formatCode>
                <c:ptCount val="3"/>
                <c:pt idx="0">
                  <c:v>0.159</c:v>
                </c:pt>
                <c:pt idx="1">
                  <c:v>0.20499999999999999</c:v>
                </c:pt>
                <c:pt idx="2">
                  <c:v>0.2</c:v>
                </c:pt>
              </c:numCache>
            </c:numRef>
          </c:val>
          <c:extLst>
            <c:ext xmlns:c16="http://schemas.microsoft.com/office/drawing/2014/chart" uri="{C3380CC4-5D6E-409C-BE32-E72D297353CC}">
              <c16:uniqueId val="{00000002-0BF2-46ED-94AD-9B5495E46B1C}"/>
            </c:ext>
          </c:extLst>
        </c:ser>
        <c:dLbls>
          <c:showLegendKey val="0"/>
          <c:showVal val="0"/>
          <c:showCatName val="0"/>
          <c:showSerName val="0"/>
          <c:showPercent val="0"/>
          <c:showBubbleSize val="0"/>
        </c:dLbls>
        <c:gapWidth val="84"/>
        <c:overlap val="-27"/>
        <c:axId val="481479119"/>
        <c:axId val="159906271"/>
      </c:barChart>
      <c:catAx>
        <c:axId val="48147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159906271"/>
        <c:crosses val="autoZero"/>
        <c:auto val="1"/>
        <c:lblAlgn val="ctr"/>
        <c:lblOffset val="100"/>
        <c:noMultiLvlLbl val="0"/>
      </c:catAx>
      <c:valAx>
        <c:axId val="159906271"/>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bg1"/>
                </a:solidFill>
                <a:latin typeface="+mn-lt"/>
                <a:ea typeface="+mn-ea"/>
                <a:cs typeface="+mn-cs"/>
              </a:defRPr>
            </a:pPr>
            <a:endParaRPr lang="en-US"/>
          </a:p>
        </c:txPr>
        <c:crossAx val="48147911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r>
              <a:rPr lang="en-US" b="1" dirty="0">
                <a:solidFill>
                  <a:schemeClr val="accent1">
                    <a:lumMod val="75000"/>
                  </a:schemeClr>
                </a:solidFill>
                <a:latin typeface="Verdana" panose="020B0604030504040204" pitchFamily="34" charset="0"/>
                <a:ea typeface="Verdana" panose="020B0604030504040204" pitchFamily="34" charset="0"/>
              </a:rPr>
              <a:t>Gross</a:t>
            </a:r>
            <a:r>
              <a:rPr lang="en-US" b="1" baseline="0" dirty="0">
                <a:solidFill>
                  <a:schemeClr val="accent1">
                    <a:lumMod val="75000"/>
                  </a:schemeClr>
                </a:solidFill>
                <a:latin typeface="Verdana" panose="020B0604030504040204" pitchFamily="34" charset="0"/>
                <a:ea typeface="Verdana" panose="020B0604030504040204" pitchFamily="34" charset="0"/>
              </a:rPr>
              <a:t> Loans &amp; Advances</a:t>
            </a:r>
            <a:endParaRPr lang="en-US" b="1" dirty="0">
              <a:solidFill>
                <a:schemeClr val="accent1">
                  <a:lumMod val="75000"/>
                </a:schemeClr>
              </a:solidFill>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7.9636666056277852E-2"/>
          <c:y val="0.30131826741996232"/>
          <c:w val="0.87363352836709363"/>
          <c:h val="0.49400551625962008"/>
        </c:manualLayout>
      </c:layout>
      <c:barChart>
        <c:barDir val="col"/>
        <c:grouping val="clustered"/>
        <c:varyColors val="0"/>
        <c:ser>
          <c:idx val="0"/>
          <c:order val="0"/>
          <c:tx>
            <c:strRef>
              <c:f>Sheet3!$B$34</c:f>
              <c:strCache>
                <c:ptCount val="1"/>
                <c:pt idx="0">
                  <c:v>Gross Loans</c:v>
                </c:pt>
              </c:strCache>
            </c:strRef>
          </c:tx>
          <c:spPr>
            <a:solidFill>
              <a:srgbClr val="1F4E78"/>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AC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4-C03C-40F4-8CAE-2B7D850F3B2A}"/>
              </c:ext>
            </c:extLst>
          </c:dPt>
          <c:dPt>
            <c:idx val="4"/>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A710-4A21-8B9E-F1ED8F00B839}"/>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Sheet3!$A$37:$A$39</c:f>
              <c:strCache>
                <c:ptCount val="3"/>
                <c:pt idx="0">
                  <c:v>2020</c:v>
                </c:pt>
                <c:pt idx="1">
                  <c:v>2021</c:v>
                </c:pt>
                <c:pt idx="2">
                  <c:v>June 2022</c:v>
                </c:pt>
              </c:strCache>
            </c:strRef>
          </c:cat>
          <c:val>
            <c:numRef>
              <c:f>Sheet3!$B$37:$B$39</c:f>
              <c:numCache>
                <c:formatCode>#,##0</c:formatCode>
                <c:ptCount val="3"/>
                <c:pt idx="0">
                  <c:v>2277</c:v>
                </c:pt>
                <c:pt idx="1">
                  <c:v>2479</c:v>
                </c:pt>
                <c:pt idx="2">
                  <c:v>2580</c:v>
                </c:pt>
              </c:numCache>
            </c:numRef>
          </c:val>
          <c:extLst>
            <c:ext xmlns:c16="http://schemas.microsoft.com/office/drawing/2014/chart" uri="{C3380CC4-5D6E-409C-BE32-E72D297353CC}">
              <c16:uniqueId val="{00000002-A710-4A21-8B9E-F1ED8F00B839}"/>
            </c:ext>
          </c:extLst>
        </c:ser>
        <c:dLbls>
          <c:showLegendKey val="0"/>
          <c:showVal val="0"/>
          <c:showCatName val="0"/>
          <c:showSerName val="0"/>
          <c:showPercent val="0"/>
          <c:showBubbleSize val="0"/>
        </c:dLbls>
        <c:gapWidth val="100"/>
        <c:axId val="1048088447"/>
        <c:axId val="1045109631"/>
      </c:barChart>
      <c:lineChart>
        <c:grouping val="standard"/>
        <c:varyColors val="0"/>
        <c:ser>
          <c:idx val="1"/>
          <c:order val="1"/>
          <c:tx>
            <c:strRef>
              <c:f>Sheet3!$C$34</c:f>
              <c:strCache>
                <c:ptCount val="1"/>
                <c:pt idx="0">
                  <c:v>Market Share</c:v>
                </c:pt>
              </c:strCache>
            </c:strRef>
          </c:tx>
          <c:spPr>
            <a:ln w="28575" cap="rnd">
              <a:solidFill>
                <a:schemeClr val="accent2"/>
              </a:solidFill>
              <a:round/>
            </a:ln>
            <a:effectLst/>
          </c:spPr>
          <c:marker>
            <c:symbol val="none"/>
          </c:marker>
          <c:dPt>
            <c:idx val="4"/>
            <c:marker>
              <c:symbol val="none"/>
            </c:marker>
            <c:bubble3D val="0"/>
            <c:spPr>
              <a:ln w="28575" cap="rnd">
                <a:solidFill>
                  <a:schemeClr val="accent2"/>
                </a:solidFill>
                <a:round/>
                <a:tailEnd type="triangle"/>
              </a:ln>
              <a:effectLst/>
            </c:spPr>
            <c:extLst>
              <c:ext xmlns:c16="http://schemas.microsoft.com/office/drawing/2014/chart" uri="{C3380CC4-5D6E-409C-BE32-E72D297353CC}">
                <c16:uniqueId val="{00000004-A710-4A21-8B9E-F1ED8F00B839}"/>
              </c:ext>
            </c:extLst>
          </c:dPt>
          <c:dLbls>
            <c:dLbl>
              <c:idx val="0"/>
              <c:layout>
                <c:manualLayout>
                  <c:x val="-5.0243356208380947E-2"/>
                  <c:y val="-4.2737666266292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FF-4594-A12B-830C76E856DF}"/>
                </c:ext>
              </c:extLst>
            </c:dLbl>
            <c:dLbl>
              <c:idx val="2"/>
              <c:layout>
                <c:manualLayout>
                  <c:x val="-5.2550480608528585E-2"/>
                  <c:y val="-7.0986253836914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FF-4594-A12B-830C76E856D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Sheet3!$A$37:$A$39</c:f>
              <c:strCache>
                <c:ptCount val="3"/>
                <c:pt idx="0">
                  <c:v>2020</c:v>
                </c:pt>
                <c:pt idx="1">
                  <c:v>2021</c:v>
                </c:pt>
                <c:pt idx="2">
                  <c:v>June 2022</c:v>
                </c:pt>
              </c:strCache>
            </c:strRef>
          </c:cat>
          <c:val>
            <c:numRef>
              <c:f>Sheet3!$C$37:$C$39</c:f>
              <c:numCache>
                <c:formatCode>0.0%</c:formatCode>
                <c:ptCount val="3"/>
                <c:pt idx="0">
                  <c:v>8.5320401902933496E-2</c:v>
                </c:pt>
                <c:pt idx="1">
                  <c:v>8.8938682800198759E-2</c:v>
                </c:pt>
                <c:pt idx="2">
                  <c:v>9.2562243495164495E-2</c:v>
                </c:pt>
              </c:numCache>
            </c:numRef>
          </c:val>
          <c:smooth val="0"/>
          <c:extLst>
            <c:ext xmlns:c16="http://schemas.microsoft.com/office/drawing/2014/chart" uri="{C3380CC4-5D6E-409C-BE32-E72D297353CC}">
              <c16:uniqueId val="{00000005-A710-4A21-8B9E-F1ED8F00B839}"/>
            </c:ext>
          </c:extLst>
        </c:ser>
        <c:dLbls>
          <c:showLegendKey val="0"/>
          <c:showVal val="0"/>
          <c:showCatName val="0"/>
          <c:showSerName val="0"/>
          <c:showPercent val="0"/>
          <c:showBubbleSize val="0"/>
        </c:dLbls>
        <c:marker val="1"/>
        <c:smooth val="0"/>
        <c:axId val="819962287"/>
        <c:axId val="707401775"/>
      </c:lineChart>
      <c:catAx>
        <c:axId val="104808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1045109631"/>
        <c:crosses val="autoZero"/>
        <c:auto val="1"/>
        <c:lblAlgn val="ctr"/>
        <c:lblOffset val="100"/>
        <c:noMultiLvlLbl val="0"/>
      </c:catAx>
      <c:valAx>
        <c:axId val="1045109631"/>
        <c:scaling>
          <c:orientation val="minMax"/>
          <c:min val="1500"/>
        </c:scaling>
        <c:delete val="0"/>
        <c:axPos val="l"/>
        <c:title>
          <c:tx>
            <c:rich>
              <a:bodyPr rot="-5400000" spcFirstLastPara="1" vertOverflow="ellipsis" vert="horz" wrap="square" anchor="ctr" anchorCtr="1"/>
              <a:lstStyle/>
              <a:p>
                <a:pPr>
                  <a:defRPr sz="1000" b="0" i="0" u="none" strike="noStrike" kern="1200" baseline="0">
                    <a:solidFill>
                      <a:schemeClr val="accent1">
                        <a:lumMod val="75000"/>
                      </a:schemeClr>
                    </a:solidFill>
                    <a:latin typeface="+mn-lt"/>
                    <a:ea typeface="+mn-ea"/>
                    <a:cs typeface="+mn-cs"/>
                  </a:defRPr>
                </a:pPr>
                <a:r>
                  <a:rPr lang="en-US" b="1" dirty="0">
                    <a:solidFill>
                      <a:schemeClr val="accent1">
                        <a:lumMod val="75000"/>
                      </a:schemeClr>
                    </a:solidFill>
                  </a:rPr>
                  <a:t>OMR Mn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accent1">
                      <a:lumMod val="7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bg1">
                    <a:lumMod val="95000"/>
                  </a:schemeClr>
                </a:solidFill>
                <a:latin typeface="+mn-lt"/>
                <a:ea typeface="+mn-ea"/>
                <a:cs typeface="+mn-cs"/>
              </a:defRPr>
            </a:pPr>
            <a:endParaRPr lang="en-US"/>
          </a:p>
        </c:txPr>
        <c:crossAx val="1048088447"/>
        <c:crosses val="autoZero"/>
        <c:crossBetween val="between"/>
      </c:valAx>
      <c:valAx>
        <c:axId val="707401775"/>
        <c:scaling>
          <c:orientation val="minMax"/>
          <c:max val="0.12000000000000001"/>
          <c:min val="7.0000000000000007E-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bg1">
                    <a:lumMod val="95000"/>
                  </a:schemeClr>
                </a:solidFill>
                <a:latin typeface="+mn-lt"/>
                <a:ea typeface="+mn-ea"/>
                <a:cs typeface="+mn-cs"/>
              </a:defRPr>
            </a:pPr>
            <a:endParaRPr lang="en-US"/>
          </a:p>
        </c:txPr>
        <c:crossAx val="819962287"/>
        <c:crosses val="max"/>
        <c:crossBetween val="between"/>
      </c:valAx>
      <c:catAx>
        <c:axId val="819962287"/>
        <c:scaling>
          <c:orientation val="minMax"/>
        </c:scaling>
        <c:delete val="1"/>
        <c:axPos val="b"/>
        <c:numFmt formatCode="General" sourceLinked="1"/>
        <c:majorTickMark val="out"/>
        <c:minorTickMark val="none"/>
        <c:tickLblPos val="nextTo"/>
        <c:crossAx val="707401775"/>
        <c:crosses val="autoZero"/>
        <c:auto val="1"/>
        <c:lblAlgn val="ctr"/>
        <c:lblOffset val="100"/>
        <c:noMultiLvlLbl val="0"/>
      </c:catAx>
      <c:spPr>
        <a:noFill/>
        <a:ln>
          <a:noFill/>
        </a:ln>
        <a:effectLst/>
      </c:spPr>
    </c:plotArea>
    <c:legend>
      <c:legendPos val="r"/>
      <c:layout>
        <c:manualLayout>
          <c:xMode val="edge"/>
          <c:yMode val="edge"/>
          <c:x val="0.1471131515537302"/>
          <c:y val="0.8491970283375595"/>
          <c:w val="0.59679604002988007"/>
          <c:h val="0.1019825911591559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Verdana" panose="020B0604030504040204" pitchFamily="34" charset="0"/>
                <a:ea typeface="Verdana" panose="020B0604030504040204" pitchFamily="34" charset="0"/>
                <a:cs typeface="+mn-cs"/>
              </a:defRPr>
            </a:pPr>
            <a:r>
              <a:rPr lang="en-US" b="1" dirty="0">
                <a:solidFill>
                  <a:schemeClr val="accent1">
                    <a:lumMod val="75000"/>
                  </a:schemeClr>
                </a:solidFill>
                <a:latin typeface="Verdana" panose="020B0604030504040204" pitchFamily="34" charset="0"/>
                <a:ea typeface="Verdana" panose="020B0604030504040204" pitchFamily="34" charset="0"/>
              </a:rPr>
              <a:t>Total</a:t>
            </a:r>
            <a:r>
              <a:rPr lang="en-US" b="1" baseline="0" dirty="0">
                <a:solidFill>
                  <a:schemeClr val="accent1">
                    <a:lumMod val="75000"/>
                  </a:schemeClr>
                </a:solidFill>
                <a:latin typeface="Verdana" panose="020B0604030504040204" pitchFamily="34" charset="0"/>
                <a:ea typeface="Verdana" panose="020B0604030504040204" pitchFamily="34" charset="0"/>
              </a:rPr>
              <a:t> </a:t>
            </a:r>
            <a:r>
              <a:rPr lang="en-US" b="1" dirty="0">
                <a:solidFill>
                  <a:schemeClr val="accent1">
                    <a:lumMod val="75000"/>
                  </a:schemeClr>
                </a:solidFill>
                <a:latin typeface="Verdana" panose="020B0604030504040204" pitchFamily="34" charset="0"/>
                <a:ea typeface="Verdana" panose="020B0604030504040204" pitchFamily="34" charset="0"/>
              </a:rPr>
              <a:t>Deposits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title>
    <c:autoTitleDeleted val="0"/>
    <c:plotArea>
      <c:layout>
        <c:manualLayout>
          <c:layoutTarget val="inner"/>
          <c:xMode val="edge"/>
          <c:yMode val="edge"/>
          <c:x val="7.9636666056277852E-2"/>
          <c:y val="0.32906675860432705"/>
          <c:w val="0.88539277793764148"/>
          <c:h val="0.44348762548749204"/>
        </c:manualLayout>
      </c:layout>
      <c:barChart>
        <c:barDir val="col"/>
        <c:grouping val="clustered"/>
        <c:varyColors val="0"/>
        <c:ser>
          <c:idx val="0"/>
          <c:order val="0"/>
          <c:tx>
            <c:strRef>
              <c:f>Sheet3!$B$27</c:f>
              <c:strCache>
                <c:ptCount val="1"/>
                <c:pt idx="0">
                  <c:v>Deposits</c:v>
                </c:pt>
              </c:strCache>
            </c:strRef>
          </c:tx>
          <c:spPr>
            <a:solidFill>
              <a:srgbClr val="1F4E78"/>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AC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4-B07B-4537-A866-98EA70F3089F}"/>
              </c:ext>
            </c:extLst>
          </c:dPt>
          <c:dPt>
            <c:idx val="4"/>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6672-4550-95F7-183FE2259B3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Sheet3!$A$30:$A$32</c:f>
              <c:strCache>
                <c:ptCount val="3"/>
                <c:pt idx="0">
                  <c:v>2020</c:v>
                </c:pt>
                <c:pt idx="1">
                  <c:v>2021</c:v>
                </c:pt>
                <c:pt idx="2">
                  <c:v>June 2022</c:v>
                </c:pt>
              </c:strCache>
            </c:strRef>
          </c:cat>
          <c:val>
            <c:numRef>
              <c:f>Sheet3!$B$30:$B$32</c:f>
              <c:numCache>
                <c:formatCode>#,##0</c:formatCode>
                <c:ptCount val="3"/>
                <c:pt idx="0">
                  <c:v>1925</c:v>
                </c:pt>
                <c:pt idx="1">
                  <c:v>2181</c:v>
                </c:pt>
                <c:pt idx="2">
                  <c:v>2212</c:v>
                </c:pt>
              </c:numCache>
            </c:numRef>
          </c:val>
          <c:extLst>
            <c:ext xmlns:c16="http://schemas.microsoft.com/office/drawing/2014/chart" uri="{C3380CC4-5D6E-409C-BE32-E72D297353CC}">
              <c16:uniqueId val="{00000002-6672-4550-95F7-183FE2259B3C}"/>
            </c:ext>
          </c:extLst>
        </c:ser>
        <c:dLbls>
          <c:showLegendKey val="0"/>
          <c:showVal val="0"/>
          <c:showCatName val="0"/>
          <c:showSerName val="0"/>
          <c:showPercent val="0"/>
          <c:showBubbleSize val="0"/>
        </c:dLbls>
        <c:gapWidth val="100"/>
        <c:overlap val="-27"/>
        <c:axId val="969763743"/>
        <c:axId val="970543199"/>
      </c:barChart>
      <c:lineChart>
        <c:grouping val="standard"/>
        <c:varyColors val="0"/>
        <c:ser>
          <c:idx val="1"/>
          <c:order val="1"/>
          <c:tx>
            <c:strRef>
              <c:f>Sheet3!$C$27</c:f>
              <c:strCache>
                <c:ptCount val="1"/>
                <c:pt idx="0">
                  <c:v>Market Share</c:v>
                </c:pt>
              </c:strCache>
            </c:strRef>
          </c:tx>
          <c:spPr>
            <a:ln w="28575" cap="rnd">
              <a:solidFill>
                <a:schemeClr val="accent2"/>
              </a:solidFill>
              <a:round/>
            </a:ln>
            <a:effectLst/>
          </c:spPr>
          <c:marker>
            <c:symbol val="none"/>
          </c:marker>
          <c:dPt>
            <c:idx val="4"/>
            <c:marker>
              <c:symbol val="none"/>
            </c:marker>
            <c:bubble3D val="0"/>
            <c:spPr>
              <a:ln w="28575" cap="rnd">
                <a:solidFill>
                  <a:schemeClr val="accent2"/>
                </a:solidFill>
                <a:round/>
                <a:tailEnd type="triangle"/>
              </a:ln>
              <a:effectLst/>
            </c:spPr>
            <c:extLst>
              <c:ext xmlns:c16="http://schemas.microsoft.com/office/drawing/2014/chart" uri="{C3380CC4-5D6E-409C-BE32-E72D297353CC}">
                <c16:uniqueId val="{00000004-6672-4550-95F7-183FE2259B3C}"/>
              </c:ext>
            </c:extLst>
          </c:dPt>
          <c:dLbls>
            <c:dLbl>
              <c:idx val="0"/>
              <c:layout>
                <c:manualLayout>
                  <c:x val="-5.4857605008676244E-2"/>
                  <c:y val="-5.2153862123166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6D-47A4-A05F-E8983438C535}"/>
                </c:ext>
              </c:extLst>
            </c:dLbl>
            <c:dLbl>
              <c:idx val="2"/>
              <c:layout>
                <c:manualLayout>
                  <c:x val="-6.1778978209119206E-2"/>
                  <c:y val="-7.0986253836914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6D-47A4-A05F-E8983438C53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Sheet3!$A$30:$A$32</c:f>
              <c:strCache>
                <c:ptCount val="3"/>
                <c:pt idx="0">
                  <c:v>2020</c:v>
                </c:pt>
                <c:pt idx="1">
                  <c:v>2021</c:v>
                </c:pt>
                <c:pt idx="2">
                  <c:v>June 2022</c:v>
                </c:pt>
              </c:strCache>
            </c:strRef>
          </c:cat>
          <c:val>
            <c:numRef>
              <c:f>Sheet3!$C$30:$C$32</c:f>
              <c:numCache>
                <c:formatCode>0.0%</c:formatCode>
                <c:ptCount val="3"/>
                <c:pt idx="0">
                  <c:v>7.9111060507905048E-2</c:v>
                </c:pt>
                <c:pt idx="1">
                  <c:v>8.5160624677621991E-2</c:v>
                </c:pt>
                <c:pt idx="2">
                  <c:v>8.6371069136588638E-2</c:v>
                </c:pt>
              </c:numCache>
            </c:numRef>
          </c:val>
          <c:smooth val="0"/>
          <c:extLst>
            <c:ext xmlns:c16="http://schemas.microsoft.com/office/drawing/2014/chart" uri="{C3380CC4-5D6E-409C-BE32-E72D297353CC}">
              <c16:uniqueId val="{00000005-6672-4550-95F7-183FE2259B3C}"/>
            </c:ext>
          </c:extLst>
        </c:ser>
        <c:dLbls>
          <c:showLegendKey val="0"/>
          <c:showVal val="0"/>
          <c:showCatName val="0"/>
          <c:showSerName val="0"/>
          <c:showPercent val="0"/>
          <c:showBubbleSize val="0"/>
        </c:dLbls>
        <c:marker val="1"/>
        <c:smooth val="0"/>
        <c:axId val="959673503"/>
        <c:axId val="970546527"/>
      </c:lineChart>
      <c:catAx>
        <c:axId val="96976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970543199"/>
        <c:crosses val="autoZero"/>
        <c:auto val="1"/>
        <c:lblAlgn val="ctr"/>
        <c:lblOffset val="100"/>
        <c:noMultiLvlLbl val="0"/>
      </c:catAx>
      <c:valAx>
        <c:axId val="970543199"/>
        <c:scaling>
          <c:orientation val="minMax"/>
          <c:max val="2300"/>
          <c:min val="1200"/>
        </c:scaling>
        <c:delete val="0"/>
        <c:axPos val="l"/>
        <c:title>
          <c:tx>
            <c:rich>
              <a:bodyPr rot="-5400000" spcFirstLastPara="1" vertOverflow="ellipsis" vert="horz" wrap="square" anchor="ctr" anchorCtr="1"/>
              <a:lstStyle/>
              <a:p>
                <a:pPr>
                  <a:defRPr sz="1000" b="0" i="0" u="none" strike="noStrike" kern="1200" baseline="0">
                    <a:solidFill>
                      <a:schemeClr val="accent1">
                        <a:lumMod val="75000"/>
                      </a:schemeClr>
                    </a:solidFill>
                    <a:latin typeface="+mn-lt"/>
                    <a:ea typeface="+mn-ea"/>
                    <a:cs typeface="+mn-cs"/>
                  </a:defRPr>
                </a:pPr>
                <a:r>
                  <a:rPr lang="en-US" b="1" dirty="0">
                    <a:solidFill>
                      <a:schemeClr val="accent1">
                        <a:lumMod val="75000"/>
                      </a:schemeClr>
                    </a:solidFill>
                  </a:rPr>
                  <a:t>OMR Mn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accent1">
                      <a:lumMod val="7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bg1">
                    <a:lumMod val="95000"/>
                  </a:schemeClr>
                </a:solidFill>
                <a:latin typeface="+mn-lt"/>
                <a:ea typeface="+mn-ea"/>
                <a:cs typeface="+mn-cs"/>
              </a:defRPr>
            </a:pPr>
            <a:endParaRPr lang="en-US"/>
          </a:p>
        </c:txPr>
        <c:crossAx val="969763743"/>
        <c:crosses val="autoZero"/>
        <c:crossBetween val="between"/>
      </c:valAx>
      <c:valAx>
        <c:axId val="970546527"/>
        <c:scaling>
          <c:orientation val="minMax"/>
          <c:max val="0.12000000000000001"/>
          <c:min val="7.0000000000000007E-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bg1">
                    <a:lumMod val="95000"/>
                  </a:schemeClr>
                </a:solidFill>
                <a:latin typeface="+mn-lt"/>
                <a:ea typeface="+mn-ea"/>
                <a:cs typeface="+mn-cs"/>
              </a:defRPr>
            </a:pPr>
            <a:endParaRPr lang="en-US"/>
          </a:p>
        </c:txPr>
        <c:crossAx val="959673503"/>
        <c:crosses val="max"/>
        <c:crossBetween val="between"/>
      </c:valAx>
      <c:catAx>
        <c:axId val="959673503"/>
        <c:scaling>
          <c:orientation val="minMax"/>
        </c:scaling>
        <c:delete val="1"/>
        <c:axPos val="b"/>
        <c:numFmt formatCode="General" sourceLinked="1"/>
        <c:majorTickMark val="out"/>
        <c:minorTickMark val="none"/>
        <c:tickLblPos val="nextTo"/>
        <c:crossAx val="970546527"/>
        <c:crosses val="autoZero"/>
        <c:auto val="1"/>
        <c:lblAlgn val="ctr"/>
        <c:lblOffset val="100"/>
        <c:noMultiLvlLbl val="0"/>
      </c:catAx>
      <c:spPr>
        <a:noFill/>
        <a:ln>
          <a:noFill/>
        </a:ln>
        <a:effectLst/>
      </c:spPr>
    </c:plotArea>
    <c:legend>
      <c:legendPos val="r"/>
      <c:layout>
        <c:manualLayout>
          <c:xMode val="edge"/>
          <c:yMode val="edge"/>
          <c:x val="0.28811333176376208"/>
          <c:y val="0.84323146047422037"/>
          <c:w val="0.44656736221925741"/>
          <c:h val="0.1067484807642287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accent1">
                    <a:lumMod val="75000"/>
                  </a:schemeClr>
                </a:solidFill>
                <a:latin typeface="Verdana" panose="020B0604030504040204" pitchFamily="34" charset="0"/>
                <a:ea typeface="Verdana" panose="020B0604030504040204" pitchFamily="34" charset="0"/>
                <a:cs typeface="+mn-cs"/>
              </a:defRPr>
            </a:pPr>
            <a:r>
              <a:rPr lang="en-US" sz="1400" dirty="0">
                <a:solidFill>
                  <a:schemeClr val="accent1">
                    <a:lumMod val="75000"/>
                  </a:schemeClr>
                </a:solidFill>
              </a:rPr>
              <a:t>Deposits Mix</a:t>
            </a:r>
          </a:p>
        </c:rich>
      </c:tx>
      <c:layout>
        <c:manualLayout>
          <c:xMode val="edge"/>
          <c:yMode val="edge"/>
          <c:x val="0.39565257194907366"/>
          <c:y val="4.4354183874285573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title>
    <c:autoTitleDeleted val="0"/>
    <c:plotArea>
      <c:layout>
        <c:manualLayout>
          <c:layoutTarget val="inner"/>
          <c:xMode val="edge"/>
          <c:yMode val="edge"/>
          <c:x val="7.7764656653665568E-2"/>
          <c:y val="0.19573501343722224"/>
          <c:w val="0.88135927987720808"/>
          <c:h val="0.59888835143880437"/>
        </c:manualLayout>
      </c:layout>
      <c:barChart>
        <c:barDir val="col"/>
        <c:grouping val="percentStacked"/>
        <c:varyColors val="0"/>
        <c:ser>
          <c:idx val="0"/>
          <c:order val="0"/>
          <c:tx>
            <c:strRef>
              <c:f>'Deposits and Loans'!$A$21</c:f>
              <c:strCache>
                <c:ptCount val="1"/>
                <c:pt idx="0">
                  <c:v>Wholesale Banking </c:v>
                </c:pt>
              </c:strCache>
            </c:strRef>
          </c:tx>
          <c:spPr>
            <a:solidFill>
              <a:srgbClr val="1F4E78"/>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'Deposits and Loans'!$D$20:$F$20</c:f>
              <c:strCache>
                <c:ptCount val="3"/>
                <c:pt idx="0">
                  <c:v>2020</c:v>
                </c:pt>
                <c:pt idx="1">
                  <c:v>2021</c:v>
                </c:pt>
                <c:pt idx="2">
                  <c:v>June 22</c:v>
                </c:pt>
              </c:strCache>
            </c:strRef>
          </c:cat>
          <c:val>
            <c:numRef>
              <c:f>'Deposits and Loans'!$D$21:$F$21</c:f>
              <c:numCache>
                <c:formatCode>0.0%</c:formatCode>
                <c:ptCount val="3"/>
                <c:pt idx="0">
                  <c:v>0.75700000000000001</c:v>
                </c:pt>
                <c:pt idx="1">
                  <c:v>0.68500000000000005</c:v>
                </c:pt>
                <c:pt idx="2">
                  <c:v>0.65</c:v>
                </c:pt>
              </c:numCache>
            </c:numRef>
          </c:val>
          <c:extLst>
            <c:ext xmlns:c16="http://schemas.microsoft.com/office/drawing/2014/chart" uri="{C3380CC4-5D6E-409C-BE32-E72D297353CC}">
              <c16:uniqueId val="{00000000-6BFA-4196-91F0-992DB1B49184}"/>
            </c:ext>
          </c:extLst>
        </c:ser>
        <c:ser>
          <c:idx val="1"/>
          <c:order val="1"/>
          <c:tx>
            <c:strRef>
              <c:f>'Deposits and Loans'!$A$22</c:f>
              <c:strCache>
                <c:ptCount val="1"/>
                <c:pt idx="0">
                  <c:v>Retail </c:v>
                </c:pt>
              </c:strCache>
            </c:strRef>
          </c:tx>
          <c:spPr>
            <a:solidFill>
              <a:srgbClr val="C7AC16"/>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'Deposits and Loans'!$D$20:$F$20</c:f>
              <c:strCache>
                <c:ptCount val="3"/>
                <c:pt idx="0">
                  <c:v>2020</c:v>
                </c:pt>
                <c:pt idx="1">
                  <c:v>2021</c:v>
                </c:pt>
                <c:pt idx="2">
                  <c:v>June 22</c:v>
                </c:pt>
              </c:strCache>
            </c:strRef>
          </c:cat>
          <c:val>
            <c:numRef>
              <c:f>'Deposits and Loans'!$D$22:$F$22</c:f>
              <c:numCache>
                <c:formatCode>0.0%</c:formatCode>
                <c:ptCount val="3"/>
                <c:pt idx="0">
                  <c:v>0.24299999999999999</c:v>
                </c:pt>
                <c:pt idx="1">
                  <c:v>0.315</c:v>
                </c:pt>
                <c:pt idx="2">
                  <c:v>0.35</c:v>
                </c:pt>
              </c:numCache>
            </c:numRef>
          </c:val>
          <c:extLst>
            <c:ext xmlns:c16="http://schemas.microsoft.com/office/drawing/2014/chart" uri="{C3380CC4-5D6E-409C-BE32-E72D297353CC}">
              <c16:uniqueId val="{00000001-6BFA-4196-91F0-992DB1B49184}"/>
            </c:ext>
          </c:extLst>
        </c:ser>
        <c:dLbls>
          <c:dLblPos val="ctr"/>
          <c:showLegendKey val="0"/>
          <c:showVal val="1"/>
          <c:showCatName val="0"/>
          <c:showSerName val="0"/>
          <c:showPercent val="0"/>
          <c:showBubbleSize val="0"/>
        </c:dLbls>
        <c:gapWidth val="100"/>
        <c:overlap val="100"/>
        <c:axId val="1256677744"/>
        <c:axId val="1256677328"/>
      </c:barChart>
      <c:catAx>
        <c:axId val="125667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1256677328"/>
        <c:crosses val="autoZero"/>
        <c:auto val="1"/>
        <c:lblAlgn val="ctr"/>
        <c:lblOffset val="100"/>
        <c:noMultiLvlLbl val="0"/>
      </c:catAx>
      <c:valAx>
        <c:axId val="1256677328"/>
        <c:scaling>
          <c:orientation val="minMax"/>
          <c:min val="0.30000000000000004"/>
        </c:scaling>
        <c:delete val="1"/>
        <c:axPos val="l"/>
        <c:numFmt formatCode="0%" sourceLinked="1"/>
        <c:majorTickMark val="none"/>
        <c:minorTickMark val="none"/>
        <c:tickLblPos val="nextTo"/>
        <c:crossAx val="125667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ysClr val="window" lastClr="FFFFFF">
        <a:lumMod val="95000"/>
      </a:sysClr>
    </a:solidFill>
    <a:ln>
      <a:noFill/>
    </a:ln>
    <a:effectLst/>
  </c:spPr>
  <c:txPr>
    <a:bodyPr/>
    <a:lstStyle/>
    <a:p>
      <a:pPr>
        <a:defRPr sz="900" b="1">
          <a:latin typeface="Verdana" panose="020B0604030504040204" pitchFamily="34" charset="0"/>
          <a:ea typeface="Verdana" panose="020B060403050404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accent1">
                    <a:lumMod val="75000"/>
                  </a:schemeClr>
                </a:solidFill>
                <a:latin typeface="Verdana" panose="020B0604030504040204" pitchFamily="34" charset="0"/>
                <a:ea typeface="Verdana" panose="020B0604030504040204" pitchFamily="34" charset="0"/>
                <a:cs typeface="+mn-cs"/>
              </a:defRPr>
            </a:pPr>
            <a:r>
              <a:rPr lang="en-US" sz="1400" b="1" dirty="0">
                <a:solidFill>
                  <a:schemeClr val="accent1">
                    <a:lumMod val="75000"/>
                  </a:schemeClr>
                </a:solidFill>
              </a:rPr>
              <a:t>Gross Loans Composition</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title>
    <c:autoTitleDeleted val="0"/>
    <c:plotArea>
      <c:layout>
        <c:manualLayout>
          <c:layoutTarget val="inner"/>
          <c:xMode val="edge"/>
          <c:yMode val="edge"/>
          <c:x val="8.4236018462808426E-2"/>
          <c:y val="0.17013281419384704"/>
          <c:w val="0.86382770467645031"/>
          <c:h val="0.62455594476275789"/>
        </c:manualLayout>
      </c:layout>
      <c:barChart>
        <c:barDir val="col"/>
        <c:grouping val="percentStacked"/>
        <c:varyColors val="0"/>
        <c:ser>
          <c:idx val="0"/>
          <c:order val="0"/>
          <c:tx>
            <c:strRef>
              <c:f>'Deposits and Loans'!$A$35</c:f>
              <c:strCache>
                <c:ptCount val="1"/>
                <c:pt idx="0">
                  <c:v>Corporate Loans</c:v>
                </c:pt>
              </c:strCache>
            </c:strRef>
          </c:tx>
          <c:spPr>
            <a:solidFill>
              <a:srgbClr val="1F4E78"/>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'Deposits and Loans'!$D$34:$F$34</c:f>
              <c:strCache>
                <c:ptCount val="3"/>
                <c:pt idx="0">
                  <c:v>2020</c:v>
                </c:pt>
                <c:pt idx="1">
                  <c:v>2021</c:v>
                </c:pt>
                <c:pt idx="2">
                  <c:v>June 22</c:v>
                </c:pt>
              </c:strCache>
            </c:strRef>
          </c:cat>
          <c:val>
            <c:numRef>
              <c:f>'Deposits and Loans'!$D$35:$F$35</c:f>
              <c:numCache>
                <c:formatCode>0.0%</c:formatCode>
                <c:ptCount val="3"/>
                <c:pt idx="0">
                  <c:v>0.67090000000000005</c:v>
                </c:pt>
                <c:pt idx="1">
                  <c:v>0.70099999999999996</c:v>
                </c:pt>
                <c:pt idx="2">
                  <c:v>0.71300000000000008</c:v>
                </c:pt>
              </c:numCache>
            </c:numRef>
          </c:val>
          <c:extLst>
            <c:ext xmlns:c16="http://schemas.microsoft.com/office/drawing/2014/chart" uri="{C3380CC4-5D6E-409C-BE32-E72D297353CC}">
              <c16:uniqueId val="{00000000-BECC-4B7C-801C-5ABDD7C27F01}"/>
            </c:ext>
          </c:extLst>
        </c:ser>
        <c:ser>
          <c:idx val="1"/>
          <c:order val="1"/>
          <c:tx>
            <c:strRef>
              <c:f>'Deposits and Loans'!$A$36</c:f>
              <c:strCache>
                <c:ptCount val="1"/>
                <c:pt idx="0">
                  <c:v>Retail Loans</c:v>
                </c:pt>
              </c:strCache>
            </c:strRef>
          </c:tx>
          <c:spPr>
            <a:solidFill>
              <a:srgbClr val="C7AC16"/>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'Deposits and Loans'!$D$34:$F$34</c:f>
              <c:strCache>
                <c:ptCount val="3"/>
                <c:pt idx="0">
                  <c:v>2020</c:v>
                </c:pt>
                <c:pt idx="1">
                  <c:v>2021</c:v>
                </c:pt>
                <c:pt idx="2">
                  <c:v>June 22</c:v>
                </c:pt>
              </c:strCache>
            </c:strRef>
          </c:cat>
          <c:val>
            <c:numRef>
              <c:f>'Deposits and Loans'!$D$36:$F$36</c:f>
              <c:numCache>
                <c:formatCode>0.0%</c:formatCode>
                <c:ptCount val="3"/>
                <c:pt idx="0">
                  <c:v>0.32900000000000001</c:v>
                </c:pt>
                <c:pt idx="1">
                  <c:v>0.29899999999999999</c:v>
                </c:pt>
                <c:pt idx="2">
                  <c:v>0.28699999999999998</c:v>
                </c:pt>
              </c:numCache>
            </c:numRef>
          </c:val>
          <c:extLst>
            <c:ext xmlns:c16="http://schemas.microsoft.com/office/drawing/2014/chart" uri="{C3380CC4-5D6E-409C-BE32-E72D297353CC}">
              <c16:uniqueId val="{00000001-BECC-4B7C-801C-5ABDD7C27F01}"/>
            </c:ext>
          </c:extLst>
        </c:ser>
        <c:dLbls>
          <c:showLegendKey val="0"/>
          <c:showVal val="0"/>
          <c:showCatName val="0"/>
          <c:showSerName val="0"/>
          <c:showPercent val="0"/>
          <c:showBubbleSize val="0"/>
        </c:dLbls>
        <c:gapWidth val="100"/>
        <c:overlap val="100"/>
        <c:axId val="1256677744"/>
        <c:axId val="1256677328"/>
      </c:barChart>
      <c:catAx>
        <c:axId val="125667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1256677328"/>
        <c:crosses val="autoZero"/>
        <c:auto val="1"/>
        <c:lblAlgn val="ctr"/>
        <c:lblOffset val="100"/>
        <c:noMultiLvlLbl val="0"/>
      </c:catAx>
      <c:valAx>
        <c:axId val="1256677328"/>
        <c:scaling>
          <c:orientation val="minMax"/>
          <c:min val="0.30000000000000004"/>
        </c:scaling>
        <c:delete val="1"/>
        <c:axPos val="l"/>
        <c:numFmt formatCode="0%" sourceLinked="1"/>
        <c:majorTickMark val="none"/>
        <c:minorTickMark val="none"/>
        <c:tickLblPos val="nextTo"/>
        <c:crossAx val="125667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ysClr val="window" lastClr="FFFFFF">
        <a:lumMod val="95000"/>
      </a:sysClr>
    </a:solid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081428087843695E-2"/>
          <c:y val="0.1345417760279965"/>
          <c:w val="0.93574788957294364"/>
          <c:h val="0.59143646106736658"/>
        </c:manualLayout>
      </c:layout>
      <c:barChart>
        <c:barDir val="col"/>
        <c:grouping val="clustered"/>
        <c:varyColors val="0"/>
        <c:ser>
          <c:idx val="0"/>
          <c:order val="0"/>
          <c:tx>
            <c:strRef>
              <c:f>'Asset Quality'!$K$76</c:f>
              <c:strCache>
                <c:ptCount val="1"/>
                <c:pt idx="0">
                  <c:v>NPA %</c:v>
                </c:pt>
              </c:strCache>
            </c:strRef>
          </c:tx>
          <c:spPr>
            <a:solidFill>
              <a:srgbClr val="1F497D"/>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4-8C9E-47CD-A52F-50DB102F983A}"/>
              </c:ext>
            </c:extLst>
          </c:dPt>
          <c:dPt>
            <c:idx val="3"/>
            <c:invertIfNegative val="0"/>
            <c:bubble3D val="0"/>
            <c:spPr>
              <a:solidFill>
                <a:srgbClr val="FFC000">
                  <a:lumMod val="50000"/>
                </a:srgbClr>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8C9E-47CD-A52F-50DB102F983A}"/>
              </c:ext>
            </c:extLst>
          </c:dPt>
          <c:dLbls>
            <c:dLbl>
              <c:idx val="0"/>
              <c:layout>
                <c:manualLayout>
                  <c:x val="-9.0836428268725629E-3"/>
                  <c:y val="0.2807423973768389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9E-47CD-A52F-50DB102F983A}"/>
                </c:ext>
              </c:extLst>
            </c:dLbl>
            <c:dLbl>
              <c:idx val="1"/>
              <c:layout>
                <c:manualLayout>
                  <c:x val="-3.7047758736040346E-3"/>
                  <c:y val="0.312850503062117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9E-47CD-A52F-50DB102F983A}"/>
                </c:ext>
              </c:extLst>
            </c:dLbl>
            <c:dLbl>
              <c:idx val="2"/>
              <c:layout>
                <c:manualLayout>
                  <c:x val="-4.5329199046197661E-3"/>
                  <c:y val="0.34007436570428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9E-47CD-A52F-50DB102F983A}"/>
                </c:ext>
              </c:extLst>
            </c:dLbl>
            <c:dLbl>
              <c:idx val="3"/>
              <c:layout>
                <c:manualLayout>
                  <c:x val="9.0836428268725629E-3"/>
                  <c:y val="0.353963228152859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9E-47CD-A52F-50DB102F983A}"/>
                </c:ext>
              </c:extLst>
            </c:dLbl>
            <c:dLbl>
              <c:idx val="4"/>
              <c:layout>
                <c:manualLayout>
                  <c:x val="-1.0065127450667006E-2"/>
                  <c:y val="0.3384688350863223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9E-47CD-A52F-50DB102F983A}"/>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Quality'!$J$79:$J$81</c:f>
              <c:strCache>
                <c:ptCount val="3"/>
                <c:pt idx="0">
                  <c:v>2020</c:v>
                </c:pt>
                <c:pt idx="1">
                  <c:v>2021</c:v>
                </c:pt>
                <c:pt idx="2">
                  <c:v>June 22</c:v>
                </c:pt>
              </c:strCache>
            </c:strRef>
          </c:cat>
          <c:val>
            <c:numRef>
              <c:f>'Asset Quality'!$K$79:$K$81</c:f>
              <c:numCache>
                <c:formatCode>0.0%</c:formatCode>
                <c:ptCount val="3"/>
                <c:pt idx="0">
                  <c:v>2.9159031528427897E-2</c:v>
                </c:pt>
                <c:pt idx="1">
                  <c:v>3.2000000000000001E-2</c:v>
                </c:pt>
                <c:pt idx="2">
                  <c:v>3.3832145099247944E-2</c:v>
                </c:pt>
              </c:numCache>
            </c:numRef>
          </c:val>
          <c:extLst>
            <c:ext xmlns:c16="http://schemas.microsoft.com/office/drawing/2014/chart" uri="{C3380CC4-5D6E-409C-BE32-E72D297353CC}">
              <c16:uniqueId val="{00000006-8C9E-47CD-A52F-50DB102F983A}"/>
            </c:ext>
          </c:extLst>
        </c:ser>
        <c:dLbls>
          <c:dLblPos val="inEnd"/>
          <c:showLegendKey val="0"/>
          <c:showVal val="1"/>
          <c:showCatName val="0"/>
          <c:showSerName val="0"/>
          <c:showPercent val="0"/>
          <c:showBubbleSize val="0"/>
        </c:dLbls>
        <c:gapWidth val="110"/>
        <c:overlap val="-27"/>
        <c:axId val="1984052751"/>
        <c:axId val="1984053999"/>
      </c:barChart>
      <c:lineChart>
        <c:grouping val="standard"/>
        <c:varyColors val="0"/>
        <c:ser>
          <c:idx val="2"/>
          <c:order val="1"/>
          <c:tx>
            <c:strRef>
              <c:f>'Asset Quality'!$L$76</c:f>
              <c:strCache>
                <c:ptCount val="1"/>
                <c:pt idx="0">
                  <c:v>ECL coverage</c:v>
                </c:pt>
              </c:strCache>
            </c:strRef>
          </c:tx>
          <c:spPr>
            <a:ln w="28575" cap="rnd">
              <a:solidFill>
                <a:srgbClr val="FF0000"/>
              </a:solidFill>
              <a:round/>
            </a:ln>
            <a:effectLst/>
          </c:spPr>
          <c:marker>
            <c:symbol val="none"/>
          </c:marker>
          <c:dLbls>
            <c:dLbl>
              <c:idx val="1"/>
              <c:layout>
                <c:manualLayout>
                  <c:x val="-7.5138040522690672E-2"/>
                  <c:y val="-0.11522191736905088"/>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lumMod val="50000"/>
                        </a:schemeClr>
                      </a:solidFill>
                      <a:latin typeface="Verdana" panose="020B0604030504040204" pitchFamily="34" charset="0"/>
                      <a:ea typeface="Verdana" panose="020B0604030504040204" pitchFamily="34" charset="0"/>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9E-47CD-A52F-50DB102F983A}"/>
                </c:ext>
              </c:extLst>
            </c:dLbl>
            <c:dLbl>
              <c:idx val="2"/>
              <c:layout>
                <c:manualLayout>
                  <c:x val="-9.5562301350629805E-2"/>
                  <c:y val="-0.120952740854340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9E-47CD-A52F-50DB102F983A}"/>
                </c:ext>
              </c:extLst>
            </c:dLbl>
            <c:dLbl>
              <c:idx val="3"/>
              <c:layout>
                <c:manualLayout>
                  <c:x val="-5.189744077887657E-2"/>
                  <c:y val="-0.158839410522519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9E-47CD-A52F-50DB102F983A}"/>
                </c:ext>
              </c:extLst>
            </c:dLbl>
            <c:dLbl>
              <c:idx val="4"/>
              <c:layout>
                <c:manualLayout>
                  <c:x val="-8.0396592439213627E-2"/>
                  <c:y val="-0.1302933686650632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9E-47CD-A52F-50DB102F983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'Asset Quality'!$J$79:$J$81</c:f>
              <c:strCache>
                <c:ptCount val="3"/>
                <c:pt idx="0">
                  <c:v>2020</c:v>
                </c:pt>
                <c:pt idx="1">
                  <c:v>2021</c:v>
                </c:pt>
                <c:pt idx="2">
                  <c:v>June 22</c:v>
                </c:pt>
              </c:strCache>
            </c:strRef>
          </c:cat>
          <c:val>
            <c:numRef>
              <c:f>'Asset Quality'!$L$79:$L$81</c:f>
              <c:numCache>
                <c:formatCode>0%</c:formatCode>
                <c:ptCount val="3"/>
                <c:pt idx="0">
                  <c:v>0.90700000000000003</c:v>
                </c:pt>
                <c:pt idx="1">
                  <c:v>1.0009999999999999</c:v>
                </c:pt>
                <c:pt idx="2">
                  <c:v>1.01</c:v>
                </c:pt>
              </c:numCache>
            </c:numRef>
          </c:val>
          <c:smooth val="0"/>
          <c:extLst>
            <c:ext xmlns:c16="http://schemas.microsoft.com/office/drawing/2014/chart" uri="{C3380CC4-5D6E-409C-BE32-E72D297353CC}">
              <c16:uniqueId val="{0000000B-8C9E-47CD-A52F-50DB102F983A}"/>
            </c:ext>
          </c:extLst>
        </c:ser>
        <c:dLbls>
          <c:showLegendKey val="0"/>
          <c:showVal val="1"/>
          <c:showCatName val="0"/>
          <c:showSerName val="0"/>
          <c:showPercent val="0"/>
          <c:showBubbleSize val="0"/>
        </c:dLbls>
        <c:marker val="1"/>
        <c:smooth val="0"/>
        <c:axId val="640632607"/>
        <c:axId val="640623455"/>
      </c:lineChart>
      <c:catAx>
        <c:axId val="198405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Verdana" panose="020B0604030504040204" pitchFamily="34" charset="0"/>
                <a:ea typeface="Verdana" panose="020B0604030504040204" pitchFamily="34" charset="0"/>
                <a:cs typeface="+mn-cs"/>
              </a:defRPr>
            </a:pPr>
            <a:endParaRPr lang="en-US"/>
          </a:p>
        </c:txPr>
        <c:crossAx val="1984053999"/>
        <c:crosses val="autoZero"/>
        <c:auto val="1"/>
        <c:lblAlgn val="ctr"/>
        <c:lblOffset val="100"/>
        <c:noMultiLvlLbl val="0"/>
      </c:catAx>
      <c:valAx>
        <c:axId val="1984053999"/>
        <c:scaling>
          <c:orientation val="minMax"/>
          <c:min val="2.5000000000000005E-3"/>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1984052751"/>
        <c:crosses val="autoZero"/>
        <c:crossBetween val="between"/>
      </c:valAx>
      <c:valAx>
        <c:axId val="640623455"/>
        <c:scaling>
          <c:orientation val="minMax"/>
          <c:max val="1.2"/>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640632607"/>
        <c:crosses val="max"/>
        <c:crossBetween val="between"/>
      </c:valAx>
      <c:catAx>
        <c:axId val="640632607"/>
        <c:scaling>
          <c:orientation val="minMax"/>
        </c:scaling>
        <c:delete val="1"/>
        <c:axPos val="b"/>
        <c:numFmt formatCode="General" sourceLinked="1"/>
        <c:majorTickMark val="out"/>
        <c:minorTickMark val="none"/>
        <c:tickLblPos val="nextTo"/>
        <c:crossAx val="640623455"/>
        <c:crosses val="autoZero"/>
        <c:auto val="1"/>
        <c:lblAlgn val="ctr"/>
        <c:lblOffset val="100"/>
        <c:noMultiLvlLbl val="0"/>
      </c:catAx>
      <c:spPr>
        <a:noFill/>
        <a:ln>
          <a:noFill/>
        </a:ln>
        <a:effectLst/>
      </c:spPr>
    </c:plotArea>
    <c:legend>
      <c:legendPos val="b"/>
      <c:layout>
        <c:manualLayout>
          <c:xMode val="edge"/>
          <c:yMode val="edge"/>
          <c:x val="0"/>
          <c:y val="0.83407331622226633"/>
          <c:w val="1"/>
          <c:h val="0.1304190359484403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ysClr val="window" lastClr="FFFFFF"/>
    </a:solidFill>
    <a:ln>
      <a:noFill/>
    </a:ln>
    <a:effectLst/>
  </c:spPr>
  <c:txPr>
    <a:bodyPr/>
    <a:lstStyle/>
    <a:p>
      <a:pPr>
        <a:defRPr sz="900">
          <a:latin typeface="Verdana" panose="020B0604030504040204" pitchFamily="34" charset="0"/>
          <a:ea typeface="Verdana" panose="020B060403050404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05767770477731E-2"/>
          <c:y val="0.11074912510936133"/>
          <c:w val="0.92604443857506025"/>
          <c:h val="0.58122976815398075"/>
        </c:manualLayout>
      </c:layout>
      <c:barChart>
        <c:barDir val="col"/>
        <c:grouping val="clustered"/>
        <c:varyColors val="0"/>
        <c:ser>
          <c:idx val="0"/>
          <c:order val="0"/>
          <c:tx>
            <c:strRef>
              <c:f>'Asset Quality'!$C$54</c:f>
              <c:strCache>
                <c:ptCount val="1"/>
                <c:pt idx="0">
                  <c:v>Stage 1</c:v>
                </c:pt>
              </c:strCache>
            </c:strRef>
          </c:tx>
          <c:spPr>
            <a:solidFill>
              <a:srgbClr val="1F497D"/>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F96D-44B7-A486-EFC9E846B90C}"/>
              </c:ext>
            </c:extLst>
          </c:dPt>
          <c:dPt>
            <c:idx val="3"/>
            <c:invertIfNegative val="0"/>
            <c:bubble3D val="0"/>
            <c:spPr>
              <a:solidFill>
                <a:srgbClr val="FFC000">
                  <a:lumMod val="50000"/>
                </a:srgbClr>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3-F96D-44B7-A486-EFC9E846B90C}"/>
              </c:ext>
            </c:extLst>
          </c:dPt>
          <c:dLbls>
            <c:dLbl>
              <c:idx val="2"/>
              <c:layout>
                <c:manualLayout>
                  <c:x val="-4.5617766934877586E-3"/>
                  <c:y val="0.28841925863983364"/>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7300556069803086"/>
                      <c:h val="8.1701726259205604E-2"/>
                    </c:manualLayout>
                  </c15:layout>
                </c:ext>
                <c:ext xmlns:c16="http://schemas.microsoft.com/office/drawing/2014/chart" uri="{C3380CC4-5D6E-409C-BE32-E72D297353CC}">
                  <c16:uniqueId val="{00000001-F96D-44B7-A486-EFC9E846B90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Quality'!$F$53:$H$53</c:f>
              <c:strCache>
                <c:ptCount val="3"/>
                <c:pt idx="0">
                  <c:v>2020</c:v>
                </c:pt>
                <c:pt idx="1">
                  <c:v>2021</c:v>
                </c:pt>
                <c:pt idx="2">
                  <c:v>June 22</c:v>
                </c:pt>
              </c:strCache>
            </c:strRef>
          </c:cat>
          <c:val>
            <c:numRef>
              <c:f>'Asset Quality'!$F$54:$H$54</c:f>
              <c:numCache>
                <c:formatCode>_(* #,##0_);_(* \(#,##0\);_(* "-"??_);_(@_)</c:formatCode>
                <c:ptCount val="3"/>
                <c:pt idx="0">
                  <c:v>2380.2429999999999</c:v>
                </c:pt>
                <c:pt idx="1">
                  <c:v>2593</c:v>
                </c:pt>
                <c:pt idx="2">
                  <c:v>2674.1503229421096</c:v>
                </c:pt>
              </c:numCache>
            </c:numRef>
          </c:val>
          <c:extLst>
            <c:ext xmlns:c16="http://schemas.microsoft.com/office/drawing/2014/chart" uri="{C3380CC4-5D6E-409C-BE32-E72D297353CC}">
              <c16:uniqueId val="{00000004-F96D-44B7-A486-EFC9E846B90C}"/>
            </c:ext>
          </c:extLst>
        </c:ser>
        <c:dLbls>
          <c:showLegendKey val="0"/>
          <c:showVal val="0"/>
          <c:showCatName val="0"/>
          <c:showSerName val="0"/>
          <c:showPercent val="0"/>
          <c:showBubbleSize val="0"/>
        </c:dLbls>
        <c:gapWidth val="110"/>
        <c:overlap val="-27"/>
        <c:axId val="1651130143"/>
        <c:axId val="1651138463"/>
      </c:barChart>
      <c:lineChart>
        <c:grouping val="standard"/>
        <c:varyColors val="0"/>
        <c:ser>
          <c:idx val="1"/>
          <c:order val="1"/>
          <c:tx>
            <c:strRef>
              <c:f>'Asset Quality'!$C$55</c:f>
              <c:strCache>
                <c:ptCount val="1"/>
                <c:pt idx="0">
                  <c:v>Exposure %</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Quality'!$F$53:$H$53</c:f>
              <c:strCache>
                <c:ptCount val="3"/>
                <c:pt idx="0">
                  <c:v>2020</c:v>
                </c:pt>
                <c:pt idx="1">
                  <c:v>2021</c:v>
                </c:pt>
                <c:pt idx="2">
                  <c:v>June 22</c:v>
                </c:pt>
              </c:strCache>
            </c:strRef>
          </c:cat>
          <c:val>
            <c:numRef>
              <c:f>'Asset Quality'!$F$55:$H$55</c:f>
              <c:numCache>
                <c:formatCode>0.0%</c:formatCode>
                <c:ptCount val="3"/>
                <c:pt idx="0">
                  <c:v>0.80884026525892994</c:v>
                </c:pt>
                <c:pt idx="1">
                  <c:v>0.81524833920520567</c:v>
                </c:pt>
                <c:pt idx="2">
                  <c:v>0.81661241493418257</c:v>
                </c:pt>
              </c:numCache>
            </c:numRef>
          </c:val>
          <c:smooth val="0"/>
          <c:extLst>
            <c:ext xmlns:c16="http://schemas.microsoft.com/office/drawing/2014/chart" uri="{C3380CC4-5D6E-409C-BE32-E72D297353CC}">
              <c16:uniqueId val="{00000005-F96D-44B7-A486-EFC9E846B90C}"/>
            </c:ext>
          </c:extLst>
        </c:ser>
        <c:dLbls>
          <c:showLegendKey val="0"/>
          <c:showVal val="0"/>
          <c:showCatName val="0"/>
          <c:showSerName val="0"/>
          <c:showPercent val="0"/>
          <c:showBubbleSize val="0"/>
        </c:dLbls>
        <c:marker val="1"/>
        <c:smooth val="0"/>
        <c:axId val="1651130143"/>
        <c:axId val="1651138463"/>
      </c:lineChart>
      <c:lineChart>
        <c:grouping val="standard"/>
        <c:varyColors val="0"/>
        <c:ser>
          <c:idx val="2"/>
          <c:order val="2"/>
          <c:tx>
            <c:strRef>
              <c:f>'Asset Quality'!$C$56</c:f>
              <c:strCache>
                <c:ptCount val="1"/>
                <c:pt idx="0">
                  <c:v>ECL %</c:v>
                </c:pt>
              </c:strCache>
            </c:strRef>
          </c:tx>
          <c:spPr>
            <a:ln w="28575" cap="rnd">
              <a:solidFill>
                <a:srgbClr val="FF0000"/>
              </a:solidFill>
              <a:round/>
            </a:ln>
            <a:effectLst/>
          </c:spPr>
          <c:marker>
            <c:symbol val="none"/>
          </c:marker>
          <c:dLbls>
            <c:dLbl>
              <c:idx val="0"/>
              <c:layout>
                <c:manualLayout>
                  <c:x val="-6.7935043658758368E-2"/>
                  <c:y val="-8.7418525809273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6D-44B7-A486-EFC9E846B90C}"/>
                </c:ext>
              </c:extLst>
            </c:dLbl>
            <c:dLbl>
              <c:idx val="1"/>
              <c:layout>
                <c:manualLayout>
                  <c:x val="-6.0350513783816236E-2"/>
                  <c:y val="-0.100113188976377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6D-44B7-A486-EFC9E846B90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'Asset Quality'!$F$53:$H$53</c:f>
              <c:strCache>
                <c:ptCount val="3"/>
                <c:pt idx="0">
                  <c:v>2020</c:v>
                </c:pt>
                <c:pt idx="1">
                  <c:v>2021</c:v>
                </c:pt>
                <c:pt idx="2">
                  <c:v>June 22</c:v>
                </c:pt>
              </c:strCache>
            </c:strRef>
          </c:cat>
          <c:val>
            <c:numRef>
              <c:f>'Asset Quality'!$F$56:$H$56</c:f>
              <c:numCache>
                <c:formatCode>0.0%</c:formatCode>
                <c:ptCount val="3"/>
                <c:pt idx="0">
                  <c:v>3.738693906462491E-3</c:v>
                </c:pt>
                <c:pt idx="1">
                  <c:v>3.6157655054134936E-3</c:v>
                </c:pt>
                <c:pt idx="2">
                  <c:v>4.104481302279285E-3</c:v>
                </c:pt>
              </c:numCache>
            </c:numRef>
          </c:val>
          <c:smooth val="0"/>
          <c:extLst>
            <c:ext xmlns:c16="http://schemas.microsoft.com/office/drawing/2014/chart" uri="{C3380CC4-5D6E-409C-BE32-E72D297353CC}">
              <c16:uniqueId val="{00000008-F96D-44B7-A486-EFC9E846B90C}"/>
            </c:ext>
          </c:extLst>
        </c:ser>
        <c:dLbls>
          <c:showLegendKey val="0"/>
          <c:showVal val="0"/>
          <c:showCatName val="0"/>
          <c:showSerName val="0"/>
          <c:showPercent val="0"/>
          <c:showBubbleSize val="0"/>
        </c:dLbls>
        <c:marker val="1"/>
        <c:smooth val="0"/>
        <c:axId val="1651142207"/>
        <c:axId val="1651128479"/>
      </c:lineChart>
      <c:catAx>
        <c:axId val="1651130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Verdana" panose="020B0604030504040204" pitchFamily="34" charset="0"/>
                <a:ea typeface="Verdana" panose="020B0604030504040204" pitchFamily="34" charset="0"/>
                <a:cs typeface="+mn-cs"/>
              </a:defRPr>
            </a:pPr>
            <a:endParaRPr lang="en-US"/>
          </a:p>
        </c:txPr>
        <c:crossAx val="1651138463"/>
        <c:crosses val="autoZero"/>
        <c:auto val="1"/>
        <c:lblAlgn val="ctr"/>
        <c:lblOffset val="100"/>
        <c:noMultiLvlLbl val="0"/>
      </c:catAx>
      <c:valAx>
        <c:axId val="1651138463"/>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1651130143"/>
        <c:crosses val="autoZero"/>
        <c:crossBetween val="between"/>
      </c:valAx>
      <c:valAx>
        <c:axId val="1651128479"/>
        <c:scaling>
          <c:orientation val="minMax"/>
          <c:max val="7.0000000000000019E-3"/>
          <c:min val="0"/>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1651142207"/>
        <c:crosses val="max"/>
        <c:crossBetween val="between"/>
      </c:valAx>
      <c:catAx>
        <c:axId val="1651142207"/>
        <c:scaling>
          <c:orientation val="minMax"/>
        </c:scaling>
        <c:delete val="1"/>
        <c:axPos val="b"/>
        <c:numFmt formatCode="General" sourceLinked="1"/>
        <c:majorTickMark val="none"/>
        <c:minorTickMark val="none"/>
        <c:tickLblPos val="nextTo"/>
        <c:crossAx val="165112847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ysClr val="window" lastClr="FFFFFF"/>
    </a:solidFill>
    <a:ln>
      <a:noFill/>
    </a:ln>
    <a:effectLst/>
  </c:spPr>
  <c:txPr>
    <a:bodyPr/>
    <a:lstStyle/>
    <a:p>
      <a:pPr>
        <a:defRPr sz="900">
          <a:latin typeface="Verdana" panose="020B0604030504040204" pitchFamily="34" charset="0"/>
          <a:ea typeface="Verdana" panose="020B060403050404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989417989417987E-2"/>
          <c:y val="1.0599300087489067E-2"/>
          <c:w val="0.92724867724867721"/>
          <c:h val="0.6816934601924759"/>
        </c:manualLayout>
      </c:layout>
      <c:barChart>
        <c:barDir val="col"/>
        <c:grouping val="clustered"/>
        <c:varyColors val="0"/>
        <c:ser>
          <c:idx val="0"/>
          <c:order val="0"/>
          <c:tx>
            <c:strRef>
              <c:f>'Asset Quality'!$C$61</c:f>
              <c:strCache>
                <c:ptCount val="1"/>
                <c:pt idx="0">
                  <c:v>Stage 2</c:v>
                </c:pt>
              </c:strCache>
            </c:strRef>
          </c:tx>
          <c:spPr>
            <a:solidFill>
              <a:srgbClr val="1F4E78"/>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650D-4C3C-B67F-914A10ABBEFE}"/>
              </c:ext>
            </c:extLst>
          </c:dPt>
          <c:dPt>
            <c:idx val="3"/>
            <c:invertIfNegative val="0"/>
            <c:bubble3D val="0"/>
            <c:spPr>
              <a:solidFill>
                <a:srgbClr val="1F4E78"/>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3-650D-4C3C-B67F-914A10ABBEFE}"/>
              </c:ext>
            </c:extLst>
          </c:dPt>
          <c:dLbls>
            <c:dLbl>
              <c:idx val="0"/>
              <c:layout>
                <c:manualLayout>
                  <c:x val="-1.0309771327603683E-2"/>
                  <c:y val="0.3266442475940507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0D-4C3C-B67F-914A10ABBEF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Quality'!$F$60:$H$60</c:f>
              <c:strCache>
                <c:ptCount val="3"/>
                <c:pt idx="0">
                  <c:v>2020</c:v>
                </c:pt>
                <c:pt idx="1">
                  <c:v>2021</c:v>
                </c:pt>
                <c:pt idx="2">
                  <c:v>June 22</c:v>
                </c:pt>
              </c:strCache>
            </c:strRef>
          </c:cat>
          <c:val>
            <c:numRef>
              <c:f>'Asset Quality'!$F$61:$H$61</c:f>
              <c:numCache>
                <c:formatCode>_(* #,##0_);_(* \(#,##0\);_(* "-"??_);_(@_)</c:formatCode>
                <c:ptCount val="3"/>
                <c:pt idx="0">
                  <c:v>496.14</c:v>
                </c:pt>
                <c:pt idx="1">
                  <c:v>509.14822278084989</c:v>
                </c:pt>
                <c:pt idx="2">
                  <c:v>513.09900000000005</c:v>
                </c:pt>
              </c:numCache>
            </c:numRef>
          </c:val>
          <c:extLst>
            <c:ext xmlns:c16="http://schemas.microsoft.com/office/drawing/2014/chart" uri="{C3380CC4-5D6E-409C-BE32-E72D297353CC}">
              <c16:uniqueId val="{00000005-650D-4C3C-B67F-914A10ABBEFE}"/>
            </c:ext>
          </c:extLst>
        </c:ser>
        <c:dLbls>
          <c:showLegendKey val="0"/>
          <c:showVal val="0"/>
          <c:showCatName val="0"/>
          <c:showSerName val="0"/>
          <c:showPercent val="0"/>
          <c:showBubbleSize val="0"/>
        </c:dLbls>
        <c:gapWidth val="110"/>
        <c:overlap val="-27"/>
        <c:axId val="792832047"/>
        <c:axId val="792832879"/>
      </c:barChart>
      <c:lineChart>
        <c:grouping val="standard"/>
        <c:varyColors val="0"/>
        <c:ser>
          <c:idx val="1"/>
          <c:order val="1"/>
          <c:tx>
            <c:strRef>
              <c:f>'Asset Quality'!$C$62</c:f>
              <c:strCache>
                <c:ptCount val="1"/>
                <c:pt idx="0">
                  <c:v>Exposure %</c:v>
                </c:pt>
              </c:strCache>
            </c:strRef>
          </c:tx>
          <c:spPr>
            <a:ln w="28575" cap="rnd">
              <a:noFill/>
              <a:round/>
            </a:ln>
            <a:effectLst/>
          </c:spPr>
          <c:marker>
            <c:symbol val="none"/>
          </c:marker>
          <c:dLbls>
            <c:dLbl>
              <c:idx val="0"/>
              <c:layout>
                <c:manualLayout>
                  <c:x val="-6.5219972503437071E-2"/>
                  <c:y val="-5.8895000565120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0D-4C3C-B67F-914A10ABBEFE}"/>
                </c:ext>
              </c:extLst>
            </c:dLbl>
            <c:dLbl>
              <c:idx val="3"/>
              <c:tx>
                <c:rich>
                  <a:bodyPr/>
                  <a:lstStyle/>
                  <a:p>
                    <a:r>
                      <a:rPr lang="en-US" dirty="0"/>
                      <a:t>15.6%</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0D-4C3C-B67F-914A10ABBEF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Quality'!$F$60:$H$60</c:f>
              <c:strCache>
                <c:ptCount val="3"/>
                <c:pt idx="0">
                  <c:v>2020</c:v>
                </c:pt>
                <c:pt idx="1">
                  <c:v>2021</c:v>
                </c:pt>
                <c:pt idx="2">
                  <c:v>June 22</c:v>
                </c:pt>
              </c:strCache>
            </c:strRef>
          </c:cat>
          <c:val>
            <c:numRef>
              <c:f>'Asset Quality'!$F$62:$H$62</c:f>
              <c:numCache>
                <c:formatCode>0.0%</c:formatCode>
                <c:ptCount val="3"/>
                <c:pt idx="0">
                  <c:v>0.16859539517837696</c:v>
                </c:pt>
                <c:pt idx="1">
                  <c:v>0.16007799576990742</c:v>
                </c:pt>
                <c:pt idx="2">
                  <c:v>0.15668640984599758</c:v>
                </c:pt>
              </c:numCache>
            </c:numRef>
          </c:val>
          <c:smooth val="0"/>
          <c:extLst>
            <c:ext xmlns:c16="http://schemas.microsoft.com/office/drawing/2014/chart" uri="{C3380CC4-5D6E-409C-BE32-E72D297353CC}">
              <c16:uniqueId val="{00000008-650D-4C3C-B67F-914A10ABBEFE}"/>
            </c:ext>
          </c:extLst>
        </c:ser>
        <c:dLbls>
          <c:showLegendKey val="0"/>
          <c:showVal val="0"/>
          <c:showCatName val="0"/>
          <c:showSerName val="0"/>
          <c:showPercent val="0"/>
          <c:showBubbleSize val="0"/>
        </c:dLbls>
        <c:marker val="1"/>
        <c:smooth val="0"/>
        <c:axId val="792832047"/>
        <c:axId val="792832879"/>
      </c:lineChart>
      <c:lineChart>
        <c:grouping val="standard"/>
        <c:varyColors val="0"/>
        <c:ser>
          <c:idx val="2"/>
          <c:order val="2"/>
          <c:tx>
            <c:strRef>
              <c:f>'Asset Quality'!$C$63</c:f>
              <c:strCache>
                <c:ptCount val="1"/>
                <c:pt idx="0">
                  <c:v>ECL %</c:v>
                </c:pt>
              </c:strCache>
            </c:strRef>
          </c:tx>
          <c:spPr>
            <a:ln w="28575" cap="rnd">
              <a:solidFill>
                <a:srgbClr val="FF0000"/>
              </a:solidFill>
              <a:round/>
            </a:ln>
            <a:effectLst/>
          </c:spPr>
          <c:marker>
            <c:symbol val="none"/>
          </c:marker>
          <c:dLbls>
            <c:dLbl>
              <c:idx val="0"/>
              <c:layout>
                <c:manualLayout>
                  <c:x val="-6.8131465184499002E-2"/>
                  <c:y val="-9.2071850393700791E-2"/>
                </c:manualLayout>
              </c:layout>
              <c:tx>
                <c:rich>
                  <a:bodyPr/>
                  <a:lstStyle/>
                  <a:p>
                    <a:fld id="{A4A82F64-00D9-4E66-BEE3-CD07860A9CCC}" type="VALUE">
                      <a:rPr lang="en-US" sz="900" b="1" i="0" u="none" strike="noStrike" kern="1200" baseline="0" dirty="0">
                        <a:solidFill>
                          <a:prstClr val="white"/>
                        </a:solidFill>
                        <a:latin typeface="Verdana" panose="020B0604030504040204" pitchFamily="34" charset="0"/>
                        <a:ea typeface="Verdana" panose="020B0604030504040204" pitchFamily="34" charset="0"/>
                        <a:cs typeface="+mn-cs"/>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50D-4C3C-B67F-914A10ABBEF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'Asset Quality'!$F$60:$H$60</c:f>
              <c:strCache>
                <c:ptCount val="3"/>
                <c:pt idx="0">
                  <c:v>2020</c:v>
                </c:pt>
                <c:pt idx="1">
                  <c:v>2021</c:v>
                </c:pt>
                <c:pt idx="2">
                  <c:v>June 22</c:v>
                </c:pt>
              </c:strCache>
            </c:strRef>
          </c:cat>
          <c:val>
            <c:numRef>
              <c:f>'Asset Quality'!$F$63:$H$63</c:f>
              <c:numCache>
                <c:formatCode>0.0%</c:formatCode>
                <c:ptCount val="3"/>
                <c:pt idx="0">
                  <c:v>3.9323578022332412E-2</c:v>
                </c:pt>
                <c:pt idx="1">
                  <c:v>4.5008691219170074E-2</c:v>
                </c:pt>
                <c:pt idx="2">
                  <c:v>4.7830925415952866E-2</c:v>
                </c:pt>
              </c:numCache>
            </c:numRef>
          </c:val>
          <c:smooth val="0"/>
          <c:extLst>
            <c:ext xmlns:c16="http://schemas.microsoft.com/office/drawing/2014/chart" uri="{C3380CC4-5D6E-409C-BE32-E72D297353CC}">
              <c16:uniqueId val="{0000000A-650D-4C3C-B67F-914A10ABBEFE}"/>
            </c:ext>
          </c:extLst>
        </c:ser>
        <c:dLbls>
          <c:showLegendKey val="0"/>
          <c:showVal val="0"/>
          <c:showCatName val="0"/>
          <c:showSerName val="0"/>
          <c:showPercent val="0"/>
          <c:showBubbleSize val="0"/>
        </c:dLbls>
        <c:marker val="1"/>
        <c:smooth val="0"/>
        <c:axId val="1665815583"/>
        <c:axId val="1665816831"/>
      </c:lineChart>
      <c:catAx>
        <c:axId val="792832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Verdana" panose="020B0604030504040204" pitchFamily="34" charset="0"/>
                <a:ea typeface="Verdana" panose="020B0604030504040204" pitchFamily="34" charset="0"/>
                <a:cs typeface="+mn-cs"/>
              </a:defRPr>
            </a:pPr>
            <a:endParaRPr lang="en-US"/>
          </a:p>
        </c:txPr>
        <c:crossAx val="792832879"/>
        <c:crosses val="autoZero"/>
        <c:auto val="1"/>
        <c:lblAlgn val="ctr"/>
        <c:lblOffset val="100"/>
        <c:noMultiLvlLbl val="0"/>
      </c:catAx>
      <c:valAx>
        <c:axId val="792832879"/>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792832047"/>
        <c:crosses val="autoZero"/>
        <c:crossBetween val="between"/>
      </c:valAx>
      <c:valAx>
        <c:axId val="1665816831"/>
        <c:scaling>
          <c:orientation val="minMax"/>
          <c:max val="7.0000000000000007E-2"/>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1665815583"/>
        <c:crosses val="max"/>
        <c:crossBetween val="between"/>
      </c:valAx>
      <c:catAx>
        <c:axId val="1665815583"/>
        <c:scaling>
          <c:orientation val="minMax"/>
        </c:scaling>
        <c:delete val="1"/>
        <c:axPos val="b"/>
        <c:numFmt formatCode="General" sourceLinked="1"/>
        <c:majorTickMark val="none"/>
        <c:minorTickMark val="none"/>
        <c:tickLblPos val="nextTo"/>
        <c:crossAx val="16658168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ysClr val="window" lastClr="FFFFFF"/>
    </a:solidFill>
    <a:ln>
      <a:noFill/>
    </a:ln>
    <a:effectLst/>
  </c:spPr>
  <c:txPr>
    <a:bodyPr/>
    <a:lstStyle/>
    <a:p>
      <a:pPr>
        <a:defRPr sz="900">
          <a:latin typeface="Verdana" panose="020B0604030504040204" pitchFamily="34" charset="0"/>
          <a:ea typeface="Verdana" panose="020B0604030504040204"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'Asset Quality'!$C$67</c:f>
              <c:strCache>
                <c:ptCount val="1"/>
                <c:pt idx="0">
                  <c:v>Stage 3</c:v>
                </c:pt>
              </c:strCache>
            </c:strRef>
          </c:tx>
          <c:spPr>
            <a:solidFill>
              <a:srgbClr val="1F4E78"/>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ED4E-4D83-9CCC-F1D54C53ABC6}"/>
              </c:ext>
            </c:extLst>
          </c:dPt>
          <c:dPt>
            <c:idx val="3"/>
            <c:invertIfNegative val="0"/>
            <c:bubble3D val="0"/>
            <c:spPr>
              <a:solidFill>
                <a:srgbClr val="1F4E78"/>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3-ED4E-4D83-9CCC-F1D54C53ABC6}"/>
              </c:ext>
            </c:extLst>
          </c:dPt>
          <c:dLbls>
            <c:dLbl>
              <c:idx val="0"/>
              <c:layout>
                <c:manualLayout>
                  <c:x val="9.7267274215444863E-4"/>
                  <c:y val="0.19810914260717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4E-4D83-9CCC-F1D54C53ABC6}"/>
                </c:ext>
              </c:extLst>
            </c:dLbl>
            <c:dLbl>
              <c:idx val="1"/>
              <c:layout>
                <c:manualLayout>
                  <c:x val="0"/>
                  <c:y val="0.2594132764654417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4E-4D83-9CCC-F1D54C53ABC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Quality'!$F$66:$H$66</c:f>
              <c:strCache>
                <c:ptCount val="3"/>
                <c:pt idx="0">
                  <c:v>2020</c:v>
                </c:pt>
                <c:pt idx="1">
                  <c:v>2021</c:v>
                </c:pt>
                <c:pt idx="2">
                  <c:v>June 22</c:v>
                </c:pt>
              </c:strCache>
            </c:strRef>
          </c:cat>
          <c:val>
            <c:numRef>
              <c:f>'Asset Quality'!$F$67:$H$67</c:f>
              <c:numCache>
                <c:formatCode>_(* #,##0_);_(* \(#,##0\);_(* "-"??_);_(@_)</c:formatCode>
                <c:ptCount val="3"/>
                <c:pt idx="0">
                  <c:v>66.402000000000001</c:v>
                </c:pt>
                <c:pt idx="1">
                  <c:v>78.477698552450008</c:v>
                </c:pt>
                <c:pt idx="2">
                  <c:v>87.438000000000002</c:v>
                </c:pt>
              </c:numCache>
            </c:numRef>
          </c:val>
          <c:extLst>
            <c:ext xmlns:c16="http://schemas.microsoft.com/office/drawing/2014/chart" uri="{C3380CC4-5D6E-409C-BE32-E72D297353CC}">
              <c16:uniqueId val="{00000006-ED4E-4D83-9CCC-F1D54C53ABC6}"/>
            </c:ext>
          </c:extLst>
        </c:ser>
        <c:dLbls>
          <c:showLegendKey val="0"/>
          <c:showVal val="0"/>
          <c:showCatName val="0"/>
          <c:showSerName val="0"/>
          <c:showPercent val="0"/>
          <c:showBubbleSize val="0"/>
        </c:dLbls>
        <c:gapWidth val="110"/>
        <c:overlap val="-27"/>
        <c:axId val="1651065663"/>
        <c:axId val="1651066911"/>
      </c:barChart>
      <c:lineChart>
        <c:grouping val="standard"/>
        <c:varyColors val="0"/>
        <c:ser>
          <c:idx val="1"/>
          <c:order val="1"/>
          <c:tx>
            <c:strRef>
              <c:f>'Asset Quality'!$C$68</c:f>
              <c:strCache>
                <c:ptCount val="1"/>
                <c:pt idx="0">
                  <c:v>Exposure %</c:v>
                </c:pt>
              </c:strCache>
            </c:strRef>
          </c:tx>
          <c:spPr>
            <a:ln w="28575" cap="rnd">
              <a:noFill/>
              <a:round/>
            </a:ln>
            <a:effectLst/>
          </c:spPr>
          <c:marker>
            <c:symbol val="none"/>
          </c:marker>
          <c:dLbls>
            <c:dLbl>
              <c:idx val="0"/>
              <c:layout>
                <c:manualLayout>
                  <c:x val="-5.6578846640858819E-2"/>
                  <c:y val="-4.9642388451443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4E-4D83-9CCC-F1D54C53ABC6}"/>
                </c:ext>
              </c:extLst>
            </c:dLbl>
            <c:dLbl>
              <c:idx val="1"/>
              <c:layout>
                <c:manualLayout>
                  <c:x val="-4.4600561945808664E-2"/>
                  <c:y val="-5.9194006999125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4E-4D83-9CCC-F1D54C53ABC6}"/>
                </c:ext>
              </c:extLst>
            </c:dLbl>
            <c:dLbl>
              <c:idx val="2"/>
              <c:layout>
                <c:manualLayout>
                  <c:x val="-4.8263952846815408E-2"/>
                  <c:y val="-6.8489720034995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56-40D4-B75D-88FCCB4A913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Quality'!$F$66:$H$66</c:f>
              <c:strCache>
                <c:ptCount val="3"/>
                <c:pt idx="0">
                  <c:v>2020</c:v>
                </c:pt>
                <c:pt idx="1">
                  <c:v>2021</c:v>
                </c:pt>
                <c:pt idx="2">
                  <c:v>June 22</c:v>
                </c:pt>
              </c:strCache>
            </c:strRef>
          </c:cat>
          <c:val>
            <c:numRef>
              <c:f>'Asset Quality'!$F$68:$H$68</c:f>
              <c:numCache>
                <c:formatCode>0.0%</c:formatCode>
                <c:ptCount val="3"/>
                <c:pt idx="0">
                  <c:v>2.2564339562693166E-2</c:v>
                </c:pt>
                <c:pt idx="1">
                  <c:v>2.4673665024886864E-2</c:v>
                </c:pt>
                <c:pt idx="2">
                  <c:v>2.670117521981983E-2</c:v>
                </c:pt>
              </c:numCache>
            </c:numRef>
          </c:val>
          <c:smooth val="0"/>
          <c:extLst>
            <c:ext xmlns:c16="http://schemas.microsoft.com/office/drawing/2014/chart" uri="{C3380CC4-5D6E-409C-BE32-E72D297353CC}">
              <c16:uniqueId val="{00000009-ED4E-4D83-9CCC-F1D54C53ABC6}"/>
            </c:ext>
          </c:extLst>
        </c:ser>
        <c:ser>
          <c:idx val="2"/>
          <c:order val="2"/>
          <c:tx>
            <c:strRef>
              <c:f>'Asset Quality'!$C$69</c:f>
              <c:strCache>
                <c:ptCount val="1"/>
                <c:pt idx="0">
                  <c:v>ECL %</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Quality'!$F$66:$H$66</c:f>
              <c:strCache>
                <c:ptCount val="3"/>
                <c:pt idx="0">
                  <c:v>2020</c:v>
                </c:pt>
                <c:pt idx="1">
                  <c:v>2021</c:v>
                </c:pt>
                <c:pt idx="2">
                  <c:v>June 22</c:v>
                </c:pt>
              </c:strCache>
            </c:strRef>
          </c:cat>
          <c:val>
            <c:numRef>
              <c:f>'Asset Quality'!$F$69:$H$69</c:f>
              <c:numCache>
                <c:formatCode>0.0%</c:formatCode>
                <c:ptCount val="3"/>
                <c:pt idx="0">
                  <c:v>0.47881087919038584</c:v>
                </c:pt>
                <c:pt idx="1">
                  <c:v>0.58905142018327405</c:v>
                </c:pt>
                <c:pt idx="2">
                  <c:v>0.59726892197900217</c:v>
                </c:pt>
              </c:numCache>
            </c:numRef>
          </c:val>
          <c:smooth val="0"/>
          <c:extLst>
            <c:ext xmlns:c16="http://schemas.microsoft.com/office/drawing/2014/chart" uri="{C3380CC4-5D6E-409C-BE32-E72D297353CC}">
              <c16:uniqueId val="{0000000A-ED4E-4D83-9CCC-F1D54C53ABC6}"/>
            </c:ext>
          </c:extLst>
        </c:ser>
        <c:dLbls>
          <c:showLegendKey val="0"/>
          <c:showVal val="0"/>
          <c:showCatName val="0"/>
          <c:showSerName val="0"/>
          <c:showPercent val="0"/>
          <c:showBubbleSize val="0"/>
        </c:dLbls>
        <c:marker val="1"/>
        <c:smooth val="0"/>
        <c:axId val="1651050271"/>
        <c:axId val="1651063583"/>
      </c:lineChart>
      <c:catAx>
        <c:axId val="165106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Verdana" panose="020B0604030504040204" pitchFamily="34" charset="0"/>
                <a:ea typeface="Verdana" panose="020B0604030504040204" pitchFamily="34" charset="0"/>
                <a:cs typeface="+mn-cs"/>
              </a:defRPr>
            </a:pPr>
            <a:endParaRPr lang="en-US"/>
          </a:p>
        </c:txPr>
        <c:crossAx val="1651066911"/>
        <c:crosses val="autoZero"/>
        <c:auto val="1"/>
        <c:lblAlgn val="ctr"/>
        <c:lblOffset val="100"/>
        <c:noMultiLvlLbl val="0"/>
      </c:catAx>
      <c:valAx>
        <c:axId val="1651066911"/>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1651065663"/>
        <c:crosses val="autoZero"/>
        <c:crossBetween val="between"/>
      </c:valAx>
      <c:valAx>
        <c:axId val="1651063583"/>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1651050271"/>
        <c:crosses val="max"/>
        <c:crossBetween val="between"/>
      </c:valAx>
      <c:catAx>
        <c:axId val="1651050271"/>
        <c:scaling>
          <c:orientation val="minMax"/>
        </c:scaling>
        <c:delete val="1"/>
        <c:axPos val="b"/>
        <c:numFmt formatCode="General" sourceLinked="1"/>
        <c:majorTickMark val="none"/>
        <c:minorTickMark val="none"/>
        <c:tickLblPos val="nextTo"/>
        <c:crossAx val="16510635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ysClr val="window" lastClr="FFFFFF"/>
    </a:solidFill>
    <a:ln>
      <a:noFill/>
    </a:ln>
    <a:effectLst/>
  </c:spPr>
  <c:txPr>
    <a:bodyPr/>
    <a:lstStyle/>
    <a:p>
      <a:pPr>
        <a:defRPr sz="900">
          <a:latin typeface="Verdana" panose="020B0604030504040204" pitchFamily="34" charset="0"/>
          <a:ea typeface="Verdana" panose="020B060403050404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5.7793296671249425E-2"/>
          <c:y val="0.33996913580246912"/>
          <c:w val="0.90583104195308917"/>
          <c:h val="0.53928380480217752"/>
        </c:manualLayout>
      </c:layout>
      <c:barChart>
        <c:barDir val="col"/>
        <c:grouping val="clustered"/>
        <c:varyColors val="0"/>
        <c:ser>
          <c:idx val="0"/>
          <c:order val="0"/>
          <c:tx>
            <c:strRef>
              <c:f>Islamic!$C$11</c:f>
              <c:strCache>
                <c:ptCount val="1"/>
                <c:pt idx="0">
                  <c:v>Gross Financing</c:v>
                </c:pt>
              </c:strCache>
            </c:strRef>
          </c:tx>
          <c:spPr>
            <a:solidFill>
              <a:srgbClr val="1F4E78"/>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D075-4DA1-B35F-D9219ACCFF3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Islamic!$A$13:$A$15</c:f>
              <c:strCache>
                <c:ptCount val="3"/>
                <c:pt idx="0">
                  <c:v>2020</c:v>
                </c:pt>
                <c:pt idx="1">
                  <c:v>2021</c:v>
                </c:pt>
                <c:pt idx="2">
                  <c:v>June 22</c:v>
                </c:pt>
              </c:strCache>
            </c:strRef>
          </c:cat>
          <c:val>
            <c:numRef>
              <c:f>Islamic!$C$13:$C$15</c:f>
              <c:numCache>
                <c:formatCode>_(* #,##0.0_);_(* \(#,##0.0\);_(* "-"??_);_(@_)</c:formatCode>
                <c:ptCount val="3"/>
                <c:pt idx="0">
                  <c:v>357</c:v>
                </c:pt>
                <c:pt idx="1">
                  <c:v>404.6</c:v>
                </c:pt>
                <c:pt idx="2">
                  <c:v>420.85</c:v>
                </c:pt>
              </c:numCache>
            </c:numRef>
          </c:val>
          <c:extLst>
            <c:ext xmlns:c16="http://schemas.microsoft.com/office/drawing/2014/chart" uri="{C3380CC4-5D6E-409C-BE32-E72D297353CC}">
              <c16:uniqueId val="{00000002-D075-4DA1-B35F-D9219ACCFF3C}"/>
            </c:ext>
          </c:extLst>
        </c:ser>
        <c:dLbls>
          <c:showLegendKey val="0"/>
          <c:showVal val="0"/>
          <c:showCatName val="0"/>
          <c:showSerName val="0"/>
          <c:showPercent val="0"/>
          <c:showBubbleSize val="0"/>
        </c:dLbls>
        <c:gapWidth val="100"/>
        <c:overlap val="-27"/>
        <c:axId val="242290271"/>
        <c:axId val="392127215"/>
      </c:barChart>
      <c:catAx>
        <c:axId val="242290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392127215"/>
        <c:crosses val="autoZero"/>
        <c:auto val="1"/>
        <c:lblAlgn val="ctr"/>
        <c:lblOffset val="100"/>
        <c:noMultiLvlLbl val="0"/>
      </c:catAx>
      <c:valAx>
        <c:axId val="392127215"/>
        <c:scaling>
          <c:orientation val="minMax"/>
          <c:min val="200"/>
        </c:scaling>
        <c:delete val="0"/>
        <c:axPos val="l"/>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solidFill>
                <a:latin typeface="+mn-lt"/>
                <a:ea typeface="+mn-ea"/>
                <a:cs typeface="+mn-cs"/>
              </a:defRPr>
            </a:pPr>
            <a:endParaRPr lang="en-US"/>
          </a:p>
        </c:txPr>
        <c:crossAx val="2422902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5.8854111986001753E-2"/>
          <c:y val="0.31728921616279443"/>
          <c:w val="0.91059033245844268"/>
          <c:h val="0.57403843038138747"/>
        </c:manualLayout>
      </c:layout>
      <c:barChart>
        <c:barDir val="col"/>
        <c:grouping val="clustered"/>
        <c:varyColors val="0"/>
        <c:ser>
          <c:idx val="0"/>
          <c:order val="0"/>
          <c:tx>
            <c:strRef>
              <c:f>Islamic!$D$11</c:f>
              <c:strCache>
                <c:ptCount val="1"/>
                <c:pt idx="0">
                  <c:v>Customer Deposits</c:v>
                </c:pt>
              </c:strCache>
            </c:strRef>
          </c:tx>
          <c:spPr>
            <a:solidFill>
              <a:srgbClr val="1F4E78"/>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3C38-41EA-A189-12475A9578D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Islamic!$A$13:$A$15</c:f>
              <c:strCache>
                <c:ptCount val="3"/>
                <c:pt idx="0">
                  <c:v>2020</c:v>
                </c:pt>
                <c:pt idx="1">
                  <c:v>2021</c:v>
                </c:pt>
                <c:pt idx="2">
                  <c:v>June 22</c:v>
                </c:pt>
              </c:strCache>
            </c:strRef>
          </c:cat>
          <c:val>
            <c:numRef>
              <c:f>Islamic!$D$13:$D$15</c:f>
              <c:numCache>
                <c:formatCode>General</c:formatCode>
                <c:ptCount val="3"/>
                <c:pt idx="0">
                  <c:v>285.5</c:v>
                </c:pt>
                <c:pt idx="1">
                  <c:v>393.9</c:v>
                </c:pt>
                <c:pt idx="2" formatCode="0.0">
                  <c:v>423.755</c:v>
                </c:pt>
              </c:numCache>
            </c:numRef>
          </c:val>
          <c:extLst>
            <c:ext xmlns:c16="http://schemas.microsoft.com/office/drawing/2014/chart" uri="{C3380CC4-5D6E-409C-BE32-E72D297353CC}">
              <c16:uniqueId val="{00000002-3C38-41EA-A189-12475A9578D6}"/>
            </c:ext>
          </c:extLst>
        </c:ser>
        <c:dLbls>
          <c:showLegendKey val="0"/>
          <c:showVal val="0"/>
          <c:showCatName val="0"/>
          <c:showSerName val="0"/>
          <c:showPercent val="0"/>
          <c:showBubbleSize val="0"/>
        </c:dLbls>
        <c:gapWidth val="100"/>
        <c:overlap val="-27"/>
        <c:axId val="369488927"/>
        <c:axId val="392118063"/>
      </c:barChart>
      <c:catAx>
        <c:axId val="369488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392118063"/>
        <c:crosses val="autoZero"/>
        <c:auto val="1"/>
        <c:lblAlgn val="ctr"/>
        <c:lblOffset val="100"/>
        <c:noMultiLvlLbl val="0"/>
      </c:catAx>
      <c:valAx>
        <c:axId val="392118063"/>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en-US"/>
          </a:p>
        </c:txPr>
        <c:crossAx val="36948892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r>
              <a:rPr lang="en-US" b="1" dirty="0">
                <a:solidFill>
                  <a:schemeClr val="accent1">
                    <a:lumMod val="75000"/>
                  </a:schemeClr>
                </a:solidFill>
              </a:rPr>
              <a:t>Islamic</a:t>
            </a:r>
            <a:r>
              <a:rPr lang="en-US" b="1" baseline="0" dirty="0">
                <a:solidFill>
                  <a:schemeClr val="accent1">
                    <a:lumMod val="75000"/>
                  </a:schemeClr>
                </a:solidFill>
              </a:rPr>
              <a:t> Contribution to Total Banking</a:t>
            </a:r>
            <a:endParaRPr lang="en-US" b="1" dirty="0">
              <a:solidFill>
                <a:schemeClr val="accent1">
                  <a:lumMod val="7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6.6658855143107112E-2"/>
          <c:y val="0.19079218106995885"/>
          <c:w val="0.89493162313044206"/>
          <c:h val="0.58043606817666316"/>
        </c:manualLayout>
      </c:layout>
      <c:barChart>
        <c:barDir val="col"/>
        <c:grouping val="clustered"/>
        <c:varyColors val="0"/>
        <c:ser>
          <c:idx val="0"/>
          <c:order val="0"/>
          <c:tx>
            <c:strRef>
              <c:f>'Segment Data'!$K$19</c:f>
              <c:strCache>
                <c:ptCount val="1"/>
                <c:pt idx="0">
                  <c:v>Share of Total Assets</c:v>
                </c:pt>
              </c:strCache>
            </c:strRef>
          </c:tx>
          <c:spPr>
            <a:solidFill>
              <a:srgbClr val="1F4E78"/>
            </a:solidFill>
            <a:ln>
              <a:noFill/>
            </a:ln>
            <a:effectLst>
              <a:outerShdw blurRad="50800" dist="38100" dir="8100000" algn="tr" rotWithShape="0">
                <a:prstClr val="black">
                  <a:alpha val="40000"/>
                </a:prstClr>
              </a:outerShdw>
            </a:effectLst>
          </c:spPr>
          <c:invertIfNegative val="0"/>
          <c:dPt>
            <c:idx val="2"/>
            <c:invertIfNegative val="0"/>
            <c:bubble3D val="0"/>
            <c:spPr>
              <a:solidFill>
                <a:srgbClr val="C7B216"/>
              </a:solidFill>
              <a:ln>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BAC4-4513-9C57-0B5A678FAC6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'Segment Data'!$L$14:$N$14</c:f>
              <c:strCache>
                <c:ptCount val="3"/>
                <c:pt idx="0">
                  <c:v>2020</c:v>
                </c:pt>
                <c:pt idx="1">
                  <c:v>2021</c:v>
                </c:pt>
                <c:pt idx="2">
                  <c:v>June 22</c:v>
                </c:pt>
              </c:strCache>
            </c:strRef>
          </c:cat>
          <c:val>
            <c:numRef>
              <c:f>'Segment Data'!$L$19:$N$19</c:f>
              <c:numCache>
                <c:formatCode>0.0%</c:formatCode>
                <c:ptCount val="3"/>
                <c:pt idx="0">
                  <c:v>0.14606148602570151</c:v>
                </c:pt>
                <c:pt idx="1">
                  <c:v>0.15572720041827243</c:v>
                </c:pt>
                <c:pt idx="2">
                  <c:v>0.16193529495186121</c:v>
                </c:pt>
              </c:numCache>
            </c:numRef>
          </c:val>
          <c:extLst>
            <c:ext xmlns:c16="http://schemas.microsoft.com/office/drawing/2014/chart" uri="{C3380CC4-5D6E-409C-BE32-E72D297353CC}">
              <c16:uniqueId val="{00000002-BAC4-4513-9C57-0B5A678FAC6C}"/>
            </c:ext>
          </c:extLst>
        </c:ser>
        <c:dLbls>
          <c:showLegendKey val="0"/>
          <c:showVal val="0"/>
          <c:showCatName val="0"/>
          <c:showSerName val="0"/>
          <c:showPercent val="0"/>
          <c:showBubbleSize val="0"/>
        </c:dLbls>
        <c:gapWidth val="100"/>
        <c:overlap val="-27"/>
        <c:axId val="94793647"/>
        <c:axId val="178073551"/>
      </c:barChart>
      <c:lineChart>
        <c:grouping val="standard"/>
        <c:varyColors val="0"/>
        <c:ser>
          <c:idx val="1"/>
          <c:order val="1"/>
          <c:tx>
            <c:strRef>
              <c:f>'Segment Data'!$K$20</c:f>
              <c:strCache>
                <c:ptCount val="1"/>
                <c:pt idx="0">
                  <c:v>Share of Operating Income</c:v>
                </c:pt>
              </c:strCache>
            </c:strRef>
          </c:tx>
          <c:spPr>
            <a:ln w="28575" cap="rnd">
              <a:solidFill>
                <a:schemeClr val="accent2"/>
              </a:solidFill>
              <a:round/>
            </a:ln>
            <a:effectLst/>
          </c:spPr>
          <c:marker>
            <c:symbol val="none"/>
          </c:marker>
          <c:dPt>
            <c:idx val="2"/>
            <c:marker>
              <c:symbol val="none"/>
            </c:marker>
            <c:bubble3D val="0"/>
            <c:spPr>
              <a:ln w="28575" cap="rnd">
                <a:solidFill>
                  <a:schemeClr val="accent2"/>
                </a:solidFill>
                <a:round/>
              </a:ln>
              <a:effectLst/>
            </c:spPr>
            <c:extLst>
              <c:ext xmlns:c16="http://schemas.microsoft.com/office/drawing/2014/chart" uri="{C3380CC4-5D6E-409C-BE32-E72D297353CC}">
                <c16:uniqueId val="{00000004-BAC4-4513-9C57-0B5A678FAC6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'Segment Data'!$L$14:$N$14</c:f>
              <c:strCache>
                <c:ptCount val="3"/>
                <c:pt idx="0">
                  <c:v>2020</c:v>
                </c:pt>
                <c:pt idx="1">
                  <c:v>2021</c:v>
                </c:pt>
                <c:pt idx="2">
                  <c:v>June 22</c:v>
                </c:pt>
              </c:strCache>
            </c:strRef>
          </c:cat>
          <c:val>
            <c:numRef>
              <c:f>'Segment Data'!$L$20:$N$20</c:f>
              <c:numCache>
                <c:formatCode>0%</c:formatCode>
                <c:ptCount val="3"/>
                <c:pt idx="0">
                  <c:v>7.5011189437171319E-2</c:v>
                </c:pt>
                <c:pt idx="1">
                  <c:v>0.12622827115222673</c:v>
                </c:pt>
                <c:pt idx="2">
                  <c:v>0.12328368889485217</c:v>
                </c:pt>
              </c:numCache>
            </c:numRef>
          </c:val>
          <c:smooth val="0"/>
          <c:extLst>
            <c:ext xmlns:c16="http://schemas.microsoft.com/office/drawing/2014/chart" uri="{C3380CC4-5D6E-409C-BE32-E72D297353CC}">
              <c16:uniqueId val="{00000005-BAC4-4513-9C57-0B5A678FAC6C}"/>
            </c:ext>
          </c:extLst>
        </c:ser>
        <c:dLbls>
          <c:showLegendKey val="0"/>
          <c:showVal val="0"/>
          <c:showCatName val="0"/>
          <c:showSerName val="0"/>
          <c:showPercent val="0"/>
          <c:showBubbleSize val="0"/>
        </c:dLbls>
        <c:marker val="1"/>
        <c:smooth val="0"/>
        <c:axId val="1545729615"/>
        <c:axId val="1545750303"/>
      </c:lineChart>
      <c:catAx>
        <c:axId val="9479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78073551"/>
        <c:crosses val="autoZero"/>
        <c:auto val="1"/>
        <c:lblAlgn val="ctr"/>
        <c:lblOffset val="100"/>
        <c:noMultiLvlLbl val="0"/>
      </c:catAx>
      <c:valAx>
        <c:axId val="178073551"/>
        <c:scaling>
          <c:orientation val="minMax"/>
          <c:max val="0.1750000000000000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bg1"/>
                </a:solidFill>
                <a:latin typeface="+mn-lt"/>
                <a:ea typeface="+mn-ea"/>
                <a:cs typeface="+mn-cs"/>
              </a:defRPr>
            </a:pPr>
            <a:endParaRPr lang="en-US"/>
          </a:p>
        </c:txPr>
        <c:crossAx val="94793647"/>
        <c:crosses val="autoZero"/>
        <c:crossBetween val="between"/>
      </c:valAx>
      <c:valAx>
        <c:axId val="1545750303"/>
        <c:scaling>
          <c:orientation val="minMax"/>
          <c:max val="0.4"/>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en-US"/>
          </a:p>
        </c:txPr>
        <c:crossAx val="1545729615"/>
        <c:crosses val="max"/>
        <c:crossBetween val="between"/>
      </c:valAx>
      <c:catAx>
        <c:axId val="1545729615"/>
        <c:scaling>
          <c:orientation val="minMax"/>
        </c:scaling>
        <c:delete val="1"/>
        <c:axPos val="b"/>
        <c:numFmt formatCode="General" sourceLinked="1"/>
        <c:majorTickMark val="out"/>
        <c:minorTickMark val="none"/>
        <c:tickLblPos val="nextTo"/>
        <c:crossAx val="1545750303"/>
        <c:crosses val="autoZero"/>
        <c:auto val="1"/>
        <c:lblAlgn val="ctr"/>
        <c:lblOffset val="100"/>
        <c:noMultiLvlLbl val="0"/>
      </c:catAx>
      <c:spPr>
        <a:noFill/>
        <a:ln>
          <a:noFill/>
        </a:ln>
        <a:effectLst/>
      </c:spPr>
    </c:plotArea>
    <c:legend>
      <c:legendPos val="r"/>
      <c:layout>
        <c:manualLayout>
          <c:xMode val="edge"/>
          <c:yMode val="edge"/>
          <c:x val="0"/>
          <c:y val="0.91818273873173262"/>
          <c:w val="0.99801587301587302"/>
          <c:h val="5.915880885259713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accent1">
                    <a:lumMod val="75000"/>
                  </a:schemeClr>
                </a:solidFill>
                <a:latin typeface="+mn-lt"/>
                <a:ea typeface="+mn-ea"/>
                <a:cs typeface="+mn-cs"/>
              </a:defRPr>
            </a:pPr>
            <a:r>
              <a:rPr lang="en-US" dirty="0">
                <a:solidFill>
                  <a:schemeClr val="accent1">
                    <a:lumMod val="75000"/>
                  </a:schemeClr>
                </a:solidFill>
              </a:rPr>
              <a:t>Total Government Debt</a:t>
            </a:r>
            <a:r>
              <a:rPr lang="en-US" sz="1100" dirty="0">
                <a:solidFill>
                  <a:schemeClr val="accent1">
                    <a:lumMod val="75000"/>
                  </a:schemeClr>
                </a:solidFill>
              </a:rPr>
              <a:t> (% of GDP)</a:t>
            </a:r>
          </a:p>
        </c:rich>
      </c:tx>
      <c:layout>
        <c:manualLayout>
          <c:xMode val="edge"/>
          <c:yMode val="edge"/>
          <c:x val="0.29030627809890819"/>
          <c:y val="7.1592560000184782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3.0587668593448941E-2"/>
          <c:y val="0.2353253325387972"/>
          <c:w val="0.8980411046885034"/>
          <c:h val="0.5212220844102301"/>
        </c:manualLayout>
      </c:layout>
      <c:barChart>
        <c:barDir val="col"/>
        <c:grouping val="clustered"/>
        <c:varyColors val="0"/>
        <c:ser>
          <c:idx val="0"/>
          <c:order val="0"/>
          <c:tx>
            <c:strRef>
              <c:f>Sheet1!$B$3</c:f>
              <c:strCache>
                <c:ptCount val="1"/>
                <c:pt idx="0">
                  <c:v>Total Government Debt (% of GDP)</c:v>
                </c:pt>
              </c:strCache>
            </c:strRef>
          </c:tx>
          <c:spPr>
            <a:solidFill>
              <a:srgbClr val="1F497D"/>
            </a:solidFill>
            <a:ln>
              <a:noFill/>
            </a:ln>
            <a:effectLst/>
          </c:spPr>
          <c:invertIfNegative val="0"/>
          <c:dPt>
            <c:idx val="0"/>
            <c:invertIfNegative val="0"/>
            <c:bubble3D val="0"/>
            <c:spPr>
              <a:solidFill>
                <a:srgbClr val="1F4E78"/>
              </a:solidFill>
              <a:ln>
                <a:noFill/>
              </a:ln>
              <a:effectLst/>
            </c:spPr>
            <c:extLst>
              <c:ext xmlns:c16="http://schemas.microsoft.com/office/drawing/2014/chart" uri="{C3380CC4-5D6E-409C-BE32-E72D297353CC}">
                <c16:uniqueId val="{00000000-3B51-4AB3-ABDE-CDF2C0B499EC}"/>
              </c:ext>
            </c:extLst>
          </c:dPt>
          <c:dPt>
            <c:idx val="1"/>
            <c:invertIfNegative val="0"/>
            <c:bubble3D val="0"/>
            <c:spPr>
              <a:solidFill>
                <a:srgbClr val="1F4E78"/>
              </a:solidFill>
              <a:ln>
                <a:noFill/>
              </a:ln>
              <a:effectLst/>
            </c:spPr>
            <c:extLst>
              <c:ext xmlns:c16="http://schemas.microsoft.com/office/drawing/2014/chart" uri="{C3380CC4-5D6E-409C-BE32-E72D297353CC}">
                <c16:uniqueId val="{00000001-3B51-4AB3-ABDE-CDF2C0B499EC}"/>
              </c:ext>
            </c:extLst>
          </c:dPt>
          <c:dPt>
            <c:idx val="2"/>
            <c:invertIfNegative val="0"/>
            <c:bubble3D val="0"/>
            <c:spPr>
              <a:solidFill>
                <a:srgbClr val="1F4E78"/>
              </a:solidFill>
              <a:ln>
                <a:noFill/>
              </a:ln>
              <a:effectLst/>
            </c:spPr>
            <c:extLst>
              <c:ext xmlns:c16="http://schemas.microsoft.com/office/drawing/2014/chart" uri="{C3380CC4-5D6E-409C-BE32-E72D297353CC}">
                <c16:uniqueId val="{00000002-3B51-4AB3-ABDE-CDF2C0B499EC}"/>
              </c:ext>
            </c:extLst>
          </c:dPt>
          <c:dPt>
            <c:idx val="3"/>
            <c:invertIfNegative val="0"/>
            <c:bubble3D val="0"/>
            <c:spPr>
              <a:solidFill>
                <a:srgbClr val="1F4E78"/>
              </a:solidFill>
              <a:ln>
                <a:noFill/>
              </a:ln>
              <a:effectLst/>
            </c:spPr>
            <c:extLst>
              <c:ext xmlns:c16="http://schemas.microsoft.com/office/drawing/2014/chart" uri="{C3380CC4-5D6E-409C-BE32-E72D297353CC}">
                <c16:uniqueId val="{00000003-3B51-4AB3-ABDE-CDF2C0B499EC}"/>
              </c:ext>
            </c:extLst>
          </c:dPt>
          <c:dPt>
            <c:idx val="4"/>
            <c:invertIfNegative val="0"/>
            <c:bubble3D val="0"/>
            <c:spPr>
              <a:solidFill>
                <a:srgbClr val="1F4E78"/>
              </a:solidFill>
              <a:ln>
                <a:noFill/>
              </a:ln>
              <a:effectLst/>
            </c:spPr>
            <c:extLst>
              <c:ext xmlns:c16="http://schemas.microsoft.com/office/drawing/2014/chart" uri="{C3380CC4-5D6E-409C-BE32-E72D297353CC}">
                <c16:uniqueId val="{00000004-3B51-4AB3-ABDE-CDF2C0B499EC}"/>
              </c:ext>
            </c:extLst>
          </c:dPt>
          <c:dPt>
            <c:idx val="5"/>
            <c:invertIfNegative val="0"/>
            <c:bubble3D val="0"/>
            <c:spPr>
              <a:solidFill>
                <a:srgbClr val="1F4E78"/>
              </a:solidFill>
              <a:ln>
                <a:noFill/>
              </a:ln>
              <a:effectLst/>
            </c:spPr>
            <c:extLst>
              <c:ext xmlns:c16="http://schemas.microsoft.com/office/drawing/2014/chart" uri="{C3380CC4-5D6E-409C-BE32-E72D297353CC}">
                <c16:uniqueId val="{00000005-3B51-4AB3-ABDE-CDF2C0B499E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2018</c:v>
                </c:pt>
                <c:pt idx="1">
                  <c:v>2019</c:v>
                </c:pt>
                <c:pt idx="2">
                  <c:v>2020</c:v>
                </c:pt>
                <c:pt idx="3">
                  <c:v>2021</c:v>
                </c:pt>
                <c:pt idx="4">
                  <c:v>2022f</c:v>
                </c:pt>
                <c:pt idx="5">
                  <c:v>2023f</c:v>
                </c:pt>
              </c:strCache>
            </c:strRef>
          </c:cat>
          <c:val>
            <c:numRef>
              <c:f>Sheet1!$B$4:$B$9</c:f>
              <c:numCache>
                <c:formatCode>0.0%</c:formatCode>
                <c:ptCount val="6"/>
                <c:pt idx="0">
                  <c:v>0.51300000000000001</c:v>
                </c:pt>
                <c:pt idx="1">
                  <c:v>0.60499999999999998</c:v>
                </c:pt>
                <c:pt idx="2">
                  <c:v>0.71399999999999997</c:v>
                </c:pt>
                <c:pt idx="3">
                  <c:v>0.65300000000000002</c:v>
                </c:pt>
                <c:pt idx="4">
                  <c:v>0.46700000000000003</c:v>
                </c:pt>
                <c:pt idx="5">
                  <c:v>0.44900000000000001</c:v>
                </c:pt>
              </c:numCache>
            </c:numRef>
          </c:val>
          <c:extLst>
            <c:ext xmlns:c16="http://schemas.microsoft.com/office/drawing/2014/chart" uri="{C3380CC4-5D6E-409C-BE32-E72D297353CC}">
              <c16:uniqueId val="{00000000-0CF8-4916-8BB5-4AB153694442}"/>
            </c:ext>
          </c:extLst>
        </c:ser>
        <c:dLbls>
          <c:dLblPos val="outEnd"/>
          <c:showLegendKey val="0"/>
          <c:showVal val="1"/>
          <c:showCatName val="0"/>
          <c:showSerName val="0"/>
          <c:showPercent val="0"/>
          <c:showBubbleSize val="0"/>
        </c:dLbls>
        <c:gapWidth val="63"/>
        <c:axId val="2120320720"/>
        <c:axId val="2122150912"/>
      </c:barChart>
      <c:catAx>
        <c:axId val="212032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mn-lt"/>
                <a:ea typeface="+mn-ea"/>
                <a:cs typeface="+mn-cs"/>
              </a:defRPr>
            </a:pPr>
            <a:endParaRPr lang="en-US"/>
          </a:p>
        </c:txPr>
        <c:crossAx val="2122150912"/>
        <c:crosses val="autoZero"/>
        <c:auto val="1"/>
        <c:lblAlgn val="ctr"/>
        <c:lblOffset val="100"/>
        <c:noMultiLvlLbl val="0"/>
      </c:catAx>
      <c:valAx>
        <c:axId val="2122150912"/>
        <c:scaling>
          <c:orientation val="minMax"/>
        </c:scaling>
        <c:delete val="1"/>
        <c:axPos val="l"/>
        <c:numFmt formatCode="0.0%" sourceLinked="1"/>
        <c:majorTickMark val="none"/>
        <c:minorTickMark val="none"/>
        <c:tickLblPos val="nextTo"/>
        <c:crossAx val="2120320720"/>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r>
              <a:rPr lang="en-US" sz="1400" b="1" i="0" baseline="0" dirty="0">
                <a:solidFill>
                  <a:schemeClr val="accent1">
                    <a:lumMod val="75000"/>
                  </a:schemeClr>
                </a:solidFill>
                <a:effectLst/>
              </a:rPr>
              <a:t>Crude Oil Production in Oman</a:t>
            </a:r>
            <a:endParaRPr lang="en-US" sz="1400" dirty="0">
              <a:solidFill>
                <a:schemeClr val="accent1">
                  <a:lumMod val="75000"/>
                </a:schemeClr>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3.1292791382728537E-2"/>
          <c:y val="0.19106986626671665"/>
          <c:w val="0.89919193013717325"/>
          <c:h val="0.48345935924676087"/>
        </c:manualLayout>
      </c:layout>
      <c:barChart>
        <c:barDir val="col"/>
        <c:grouping val="clustered"/>
        <c:varyColors val="0"/>
        <c:ser>
          <c:idx val="0"/>
          <c:order val="0"/>
          <c:tx>
            <c:strRef>
              <c:f>Sheet3!$B$1</c:f>
              <c:strCache>
                <c:ptCount val="1"/>
                <c:pt idx="0">
                  <c:v>Avg Daily Production</c:v>
                </c:pt>
              </c:strCache>
            </c:strRef>
          </c:tx>
          <c:spPr>
            <a:solidFill>
              <a:srgbClr val="1F497D"/>
            </a:solidFill>
            <a:ln>
              <a:noFill/>
            </a:ln>
            <a:effectLst/>
          </c:spPr>
          <c:invertIfNegative val="0"/>
          <c:dPt>
            <c:idx val="0"/>
            <c:invertIfNegative val="0"/>
            <c:bubble3D val="0"/>
            <c:spPr>
              <a:solidFill>
                <a:srgbClr val="1F4E78"/>
              </a:solidFill>
              <a:ln>
                <a:noFill/>
              </a:ln>
              <a:effectLst/>
            </c:spPr>
            <c:extLst>
              <c:ext xmlns:c16="http://schemas.microsoft.com/office/drawing/2014/chart" uri="{C3380CC4-5D6E-409C-BE32-E72D297353CC}">
                <c16:uniqueId val="{00000000-BD7E-4BEE-92F1-B4BF2EAB10DD}"/>
              </c:ext>
            </c:extLst>
          </c:dPt>
          <c:dPt>
            <c:idx val="1"/>
            <c:invertIfNegative val="0"/>
            <c:bubble3D val="0"/>
            <c:spPr>
              <a:solidFill>
                <a:srgbClr val="1F4E78"/>
              </a:solidFill>
              <a:ln>
                <a:noFill/>
              </a:ln>
              <a:effectLst/>
            </c:spPr>
            <c:extLst>
              <c:ext xmlns:c16="http://schemas.microsoft.com/office/drawing/2014/chart" uri="{C3380CC4-5D6E-409C-BE32-E72D297353CC}">
                <c16:uniqueId val="{00000001-BD7E-4BEE-92F1-B4BF2EAB10DD}"/>
              </c:ext>
            </c:extLst>
          </c:dPt>
          <c:dPt>
            <c:idx val="2"/>
            <c:invertIfNegative val="0"/>
            <c:bubble3D val="0"/>
            <c:spPr>
              <a:solidFill>
                <a:srgbClr val="1F4E78"/>
              </a:solidFill>
              <a:ln>
                <a:noFill/>
              </a:ln>
              <a:effectLst/>
            </c:spPr>
            <c:extLst>
              <c:ext xmlns:c16="http://schemas.microsoft.com/office/drawing/2014/chart" uri="{C3380CC4-5D6E-409C-BE32-E72D297353CC}">
                <c16:uniqueId val="{00000002-BD7E-4BEE-92F1-B4BF2EAB10DD}"/>
              </c:ext>
            </c:extLst>
          </c:dPt>
          <c:dPt>
            <c:idx val="3"/>
            <c:invertIfNegative val="0"/>
            <c:bubble3D val="0"/>
            <c:spPr>
              <a:solidFill>
                <a:srgbClr val="1F4E78"/>
              </a:solidFill>
              <a:ln>
                <a:noFill/>
              </a:ln>
              <a:effectLst/>
            </c:spPr>
            <c:extLst>
              <c:ext xmlns:c16="http://schemas.microsoft.com/office/drawing/2014/chart" uri="{C3380CC4-5D6E-409C-BE32-E72D297353CC}">
                <c16:uniqueId val="{00000003-BD7E-4BEE-92F1-B4BF2EAB10DD}"/>
              </c:ext>
            </c:extLst>
          </c:dPt>
          <c:dPt>
            <c:idx val="4"/>
            <c:invertIfNegative val="0"/>
            <c:bubble3D val="0"/>
            <c:spPr>
              <a:solidFill>
                <a:srgbClr val="1F4E78"/>
              </a:solidFill>
              <a:ln>
                <a:noFill/>
              </a:ln>
              <a:effectLst/>
            </c:spPr>
            <c:extLst>
              <c:ext xmlns:c16="http://schemas.microsoft.com/office/drawing/2014/chart" uri="{C3380CC4-5D6E-409C-BE32-E72D297353CC}">
                <c16:uniqueId val="{00000004-BD7E-4BEE-92F1-B4BF2EAB10DD}"/>
              </c:ext>
            </c:extLst>
          </c:dPt>
          <c:dPt>
            <c:idx val="5"/>
            <c:invertIfNegative val="0"/>
            <c:bubble3D val="0"/>
            <c:spPr>
              <a:solidFill>
                <a:srgbClr val="1F4E78"/>
              </a:solidFill>
              <a:ln>
                <a:noFill/>
              </a:ln>
              <a:effectLst/>
            </c:spPr>
            <c:extLst>
              <c:ext xmlns:c16="http://schemas.microsoft.com/office/drawing/2014/chart" uri="{C3380CC4-5D6E-409C-BE32-E72D297353CC}">
                <c16:uniqueId val="{00000005-BD7E-4BEE-92F1-B4BF2EAB10D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2018</c:v>
                </c:pt>
                <c:pt idx="1">
                  <c:v>2019</c:v>
                </c:pt>
                <c:pt idx="2">
                  <c:v>2020</c:v>
                </c:pt>
                <c:pt idx="3">
                  <c:v>2021</c:v>
                </c:pt>
                <c:pt idx="4">
                  <c:v>2022f</c:v>
                </c:pt>
                <c:pt idx="5">
                  <c:v>2023f</c:v>
                </c:pt>
              </c:strCache>
            </c:strRef>
          </c:cat>
          <c:val>
            <c:numRef>
              <c:f>Sheet3!$B$2:$B$7</c:f>
              <c:numCache>
                <c:formatCode>#,##0_);[Red]\(#,##0\)</c:formatCode>
                <c:ptCount val="6"/>
                <c:pt idx="0">
                  <c:v>870</c:v>
                </c:pt>
                <c:pt idx="1">
                  <c:v>840</c:v>
                </c:pt>
                <c:pt idx="2">
                  <c:v>761</c:v>
                </c:pt>
                <c:pt idx="3">
                  <c:v>971</c:v>
                </c:pt>
                <c:pt idx="4">
                  <c:v>1050</c:v>
                </c:pt>
                <c:pt idx="5">
                  <c:v>1100</c:v>
                </c:pt>
              </c:numCache>
            </c:numRef>
          </c:val>
          <c:extLst>
            <c:ext xmlns:c16="http://schemas.microsoft.com/office/drawing/2014/chart" uri="{C3380CC4-5D6E-409C-BE32-E72D297353CC}">
              <c16:uniqueId val="{00000000-FBA3-48FB-9D1C-51F83F276FED}"/>
            </c:ext>
          </c:extLst>
        </c:ser>
        <c:dLbls>
          <c:showLegendKey val="0"/>
          <c:showVal val="0"/>
          <c:showCatName val="0"/>
          <c:showSerName val="0"/>
          <c:showPercent val="0"/>
          <c:showBubbleSize val="0"/>
        </c:dLbls>
        <c:gapWidth val="54"/>
        <c:axId val="970130191"/>
        <c:axId val="970548607"/>
      </c:barChart>
      <c:lineChart>
        <c:grouping val="standard"/>
        <c:varyColors val="0"/>
        <c:ser>
          <c:idx val="1"/>
          <c:order val="1"/>
          <c:tx>
            <c:strRef>
              <c:f>Sheet3!$C$1</c:f>
              <c:strCache>
                <c:ptCount val="1"/>
                <c:pt idx="0">
                  <c:v>Crude Oil(Avg Annual Oil Price)</c:v>
                </c:pt>
              </c:strCache>
            </c:strRef>
          </c:tx>
          <c:spPr>
            <a:ln w="28575" cap="rnd">
              <a:solidFill>
                <a:srgbClr val="FFC000"/>
              </a:solidFill>
              <a:round/>
            </a:ln>
            <a:effectLst/>
          </c:spPr>
          <c:marker>
            <c:symbol val="none"/>
          </c:marker>
          <c:dLbls>
            <c:dLbl>
              <c:idx val="4"/>
              <c:layout>
                <c:manualLayout>
                  <c:x val="-5.7040060359427547E-2"/>
                  <c:y val="-4.9553701620630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80-48CD-B2CD-36CDF8F218C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2018</c:v>
                </c:pt>
                <c:pt idx="1">
                  <c:v>2019</c:v>
                </c:pt>
                <c:pt idx="2">
                  <c:v>2020</c:v>
                </c:pt>
                <c:pt idx="3">
                  <c:v>2021</c:v>
                </c:pt>
                <c:pt idx="4">
                  <c:v>2022f</c:v>
                </c:pt>
                <c:pt idx="5">
                  <c:v>2023f</c:v>
                </c:pt>
              </c:strCache>
            </c:strRef>
          </c:cat>
          <c:val>
            <c:numRef>
              <c:f>Sheet3!$C$2:$C$7</c:f>
              <c:numCache>
                <c:formatCode>"$"#,##0.0_);[Red]\("$"#,##0.0\)</c:formatCode>
                <c:ptCount val="6"/>
                <c:pt idx="0">
                  <c:v>71.599999999999994</c:v>
                </c:pt>
                <c:pt idx="1">
                  <c:v>64.599999999999994</c:v>
                </c:pt>
                <c:pt idx="2">
                  <c:v>41.6</c:v>
                </c:pt>
                <c:pt idx="3">
                  <c:v>71.5</c:v>
                </c:pt>
                <c:pt idx="4">
                  <c:v>105</c:v>
                </c:pt>
                <c:pt idx="5">
                  <c:v>85</c:v>
                </c:pt>
              </c:numCache>
            </c:numRef>
          </c:val>
          <c:smooth val="0"/>
          <c:extLst>
            <c:ext xmlns:c16="http://schemas.microsoft.com/office/drawing/2014/chart" uri="{C3380CC4-5D6E-409C-BE32-E72D297353CC}">
              <c16:uniqueId val="{00000001-FBA3-48FB-9D1C-51F83F276FED}"/>
            </c:ext>
          </c:extLst>
        </c:ser>
        <c:dLbls>
          <c:showLegendKey val="0"/>
          <c:showVal val="0"/>
          <c:showCatName val="0"/>
          <c:showSerName val="0"/>
          <c:showPercent val="0"/>
          <c:showBubbleSize val="0"/>
        </c:dLbls>
        <c:marker val="1"/>
        <c:smooth val="0"/>
        <c:axId val="969406959"/>
        <c:axId val="1038264447"/>
      </c:lineChart>
      <c:catAx>
        <c:axId val="970130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mn-lt"/>
                <a:ea typeface="+mn-ea"/>
                <a:cs typeface="+mn-cs"/>
              </a:defRPr>
            </a:pPr>
            <a:endParaRPr lang="en-US"/>
          </a:p>
        </c:txPr>
        <c:crossAx val="970548607"/>
        <c:crosses val="autoZero"/>
        <c:auto val="1"/>
        <c:lblAlgn val="ctr"/>
        <c:lblOffset val="100"/>
        <c:noMultiLvlLbl val="0"/>
      </c:catAx>
      <c:valAx>
        <c:axId val="97054860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i="1" dirty="0" err="1">
                    <a:solidFill>
                      <a:schemeClr val="accent1">
                        <a:lumMod val="75000"/>
                      </a:schemeClr>
                    </a:solidFill>
                  </a:rPr>
                  <a:t>BpD</a:t>
                </a:r>
                <a:r>
                  <a:rPr lang="en-US" b="1" i="1" dirty="0">
                    <a:solidFill>
                      <a:schemeClr val="accent1">
                        <a:lumMod val="75000"/>
                      </a:schemeClr>
                    </a:solidFill>
                  </a:rPr>
                  <a:t> ‘000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lumMod val="95000"/>
                  </a:schemeClr>
                </a:solidFill>
                <a:latin typeface="+mn-lt"/>
                <a:ea typeface="+mn-ea"/>
                <a:cs typeface="+mn-cs"/>
              </a:defRPr>
            </a:pPr>
            <a:endParaRPr lang="en-US"/>
          </a:p>
        </c:txPr>
        <c:crossAx val="970130191"/>
        <c:crosses val="autoZero"/>
        <c:crossBetween val="between"/>
      </c:valAx>
      <c:valAx>
        <c:axId val="1038264447"/>
        <c:scaling>
          <c:orientation val="minMax"/>
          <c:max val="150"/>
          <c:min val="20"/>
        </c:scaling>
        <c:delete val="0"/>
        <c:axPos val="r"/>
        <c:numFmt formatCode="&quot;$&quot;#,##0.0_);[Red]\(&quot;$&quot;#,##0.0\)" sourceLinked="1"/>
        <c:majorTickMark val="out"/>
        <c:minorTickMark val="none"/>
        <c:tickLblPos val="nextTo"/>
        <c:spPr>
          <a:solidFill>
            <a:schemeClr val="bg1">
              <a:lumMod val="95000"/>
            </a:schemeClr>
          </a:solidFill>
          <a:ln>
            <a:noFill/>
          </a:ln>
          <a:effectLst/>
        </c:spPr>
        <c:txPr>
          <a:bodyPr rot="-60000000" spcFirstLastPara="1" vertOverflow="ellipsis" vert="horz" wrap="square" anchor="ctr" anchorCtr="1"/>
          <a:lstStyle/>
          <a:p>
            <a:pPr>
              <a:defRPr sz="400" b="0" i="0" u="none" strike="noStrike" kern="1200" baseline="0">
                <a:solidFill>
                  <a:schemeClr val="bg1">
                    <a:lumMod val="95000"/>
                  </a:schemeClr>
                </a:solidFill>
                <a:latin typeface="+mn-lt"/>
                <a:ea typeface="+mn-ea"/>
                <a:cs typeface="+mn-cs"/>
              </a:defRPr>
            </a:pPr>
            <a:endParaRPr lang="en-US"/>
          </a:p>
        </c:txPr>
        <c:crossAx val="969406959"/>
        <c:crosses val="max"/>
        <c:crossBetween val="between"/>
      </c:valAx>
      <c:catAx>
        <c:axId val="969406959"/>
        <c:scaling>
          <c:orientation val="minMax"/>
        </c:scaling>
        <c:delete val="1"/>
        <c:axPos val="b"/>
        <c:numFmt formatCode="General" sourceLinked="1"/>
        <c:majorTickMark val="out"/>
        <c:minorTickMark val="none"/>
        <c:tickLblPos val="nextTo"/>
        <c:crossAx val="1038264447"/>
        <c:crosses val="autoZero"/>
        <c:auto val="1"/>
        <c:lblAlgn val="ctr"/>
        <c:lblOffset val="100"/>
        <c:noMultiLvlLbl val="0"/>
      </c:catAx>
      <c:spPr>
        <a:noFill/>
        <a:ln>
          <a:noFill/>
        </a:ln>
        <a:effectLst/>
      </c:spPr>
    </c:plotArea>
    <c:legend>
      <c:legendPos val="b"/>
      <c:layout>
        <c:manualLayout>
          <c:xMode val="edge"/>
          <c:yMode val="edge"/>
          <c:x val="0.14796567860210133"/>
          <c:y val="0.78562887972336792"/>
          <c:w val="0.67874176278423914"/>
          <c:h val="0.109012390892998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r>
              <a:rPr lang="en-US" b="1" dirty="0">
                <a:solidFill>
                  <a:schemeClr val="accent1">
                    <a:lumMod val="75000"/>
                  </a:schemeClr>
                </a:solidFill>
              </a:rPr>
              <a:t>Oman GDP Growth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3.7198503856742678E-2"/>
          <c:y val="0.23959948320413438"/>
          <c:w val="0.8986278664708196"/>
          <c:h val="0.5006056534599842"/>
        </c:manualLayout>
      </c:layout>
      <c:barChart>
        <c:barDir val="col"/>
        <c:grouping val="clustered"/>
        <c:varyColors val="0"/>
        <c:ser>
          <c:idx val="0"/>
          <c:order val="0"/>
          <c:tx>
            <c:strRef>
              <c:f>Sheet3!$B$16</c:f>
              <c:strCache>
                <c:ptCount val="1"/>
                <c:pt idx="0">
                  <c:v>GDP</c:v>
                </c:pt>
              </c:strCache>
            </c:strRef>
          </c:tx>
          <c:spPr>
            <a:solidFill>
              <a:srgbClr val="1F4E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Sheet3!$A$17:$A$22</c:f>
              <c:strCache>
                <c:ptCount val="6"/>
                <c:pt idx="0">
                  <c:v>2018</c:v>
                </c:pt>
                <c:pt idx="1">
                  <c:v>2019</c:v>
                </c:pt>
                <c:pt idx="2">
                  <c:v>2020</c:v>
                </c:pt>
                <c:pt idx="3">
                  <c:v>2021</c:v>
                </c:pt>
                <c:pt idx="4">
                  <c:v>2022f</c:v>
                </c:pt>
                <c:pt idx="5">
                  <c:v>2023f</c:v>
                </c:pt>
              </c:strCache>
            </c:strRef>
          </c:cat>
          <c:val>
            <c:numRef>
              <c:f>Sheet3!$B$17:$B$22</c:f>
              <c:numCache>
                <c:formatCode>#,##0.0_);[Red]\(#,##0.0\)</c:formatCode>
                <c:ptCount val="6"/>
                <c:pt idx="0">
                  <c:v>30.7</c:v>
                </c:pt>
                <c:pt idx="1">
                  <c:v>29.4</c:v>
                </c:pt>
                <c:pt idx="2">
                  <c:v>27.7</c:v>
                </c:pt>
                <c:pt idx="3">
                  <c:v>28.6</c:v>
                </c:pt>
                <c:pt idx="4">
                  <c:v>29.83</c:v>
                </c:pt>
                <c:pt idx="5">
                  <c:v>30.67</c:v>
                </c:pt>
              </c:numCache>
            </c:numRef>
          </c:val>
          <c:extLst>
            <c:ext xmlns:c16="http://schemas.microsoft.com/office/drawing/2014/chart" uri="{C3380CC4-5D6E-409C-BE32-E72D297353CC}">
              <c16:uniqueId val="{00000000-9931-43BE-B97C-EE462488E05D}"/>
            </c:ext>
          </c:extLst>
        </c:ser>
        <c:dLbls>
          <c:showLegendKey val="0"/>
          <c:showVal val="0"/>
          <c:showCatName val="0"/>
          <c:showSerName val="0"/>
          <c:showPercent val="0"/>
          <c:showBubbleSize val="0"/>
        </c:dLbls>
        <c:gapWidth val="54"/>
        <c:overlap val="-27"/>
        <c:axId val="819022319"/>
        <c:axId val="970533631"/>
      </c:barChart>
      <c:lineChart>
        <c:grouping val="standard"/>
        <c:varyColors val="0"/>
        <c:ser>
          <c:idx val="1"/>
          <c:order val="1"/>
          <c:tx>
            <c:strRef>
              <c:f>Sheet3!$C$16</c:f>
              <c:strCache>
                <c:ptCount val="1"/>
                <c:pt idx="0">
                  <c:v>GDP Growth</c:v>
                </c:pt>
              </c:strCache>
            </c:strRef>
          </c:tx>
          <c:spPr>
            <a:ln w="28575" cap="rnd">
              <a:solidFill>
                <a:srgbClr val="FFC000"/>
              </a:solidFill>
              <a:round/>
            </a:ln>
            <a:effectLst/>
          </c:spPr>
          <c:marker>
            <c:symbol val="none"/>
          </c:marker>
          <c:dLbls>
            <c:dLbl>
              <c:idx val="1"/>
              <c:spPr>
                <a:noFill/>
                <a:ln>
                  <a:solidFill>
                    <a:srgbClr val="FF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9931-43BE-B97C-EE462488E05D}"/>
                </c:ext>
              </c:extLst>
            </c:dLbl>
            <c:dLbl>
              <c:idx val="2"/>
              <c:spPr>
                <a:noFill/>
                <a:ln>
                  <a:solidFill>
                    <a:srgbClr val="FF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9931-43BE-B97C-EE462488E0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Sheet3!$A$17:$A$22</c:f>
              <c:strCache>
                <c:ptCount val="6"/>
                <c:pt idx="0">
                  <c:v>2018</c:v>
                </c:pt>
                <c:pt idx="1">
                  <c:v>2019</c:v>
                </c:pt>
                <c:pt idx="2">
                  <c:v>2020</c:v>
                </c:pt>
                <c:pt idx="3">
                  <c:v>2021</c:v>
                </c:pt>
                <c:pt idx="4">
                  <c:v>2022f</c:v>
                </c:pt>
                <c:pt idx="5">
                  <c:v>2023f</c:v>
                </c:pt>
              </c:strCache>
            </c:strRef>
          </c:cat>
          <c:val>
            <c:numRef>
              <c:f>Sheet3!$C$17:$C$22</c:f>
              <c:numCache>
                <c:formatCode>0.0%</c:formatCode>
                <c:ptCount val="6"/>
                <c:pt idx="0">
                  <c:v>0.13200000000000001</c:v>
                </c:pt>
                <c:pt idx="1">
                  <c:v>-4.2999999999999997E-2</c:v>
                </c:pt>
                <c:pt idx="2">
                  <c:v>-5.6000000000000001E-2</c:v>
                </c:pt>
                <c:pt idx="3">
                  <c:v>0.03</c:v>
                </c:pt>
                <c:pt idx="4">
                  <c:v>4.3999999999999997E-2</c:v>
                </c:pt>
                <c:pt idx="5">
                  <c:v>2.8000000000000001E-2</c:v>
                </c:pt>
              </c:numCache>
            </c:numRef>
          </c:val>
          <c:smooth val="0"/>
          <c:extLst>
            <c:ext xmlns:c16="http://schemas.microsoft.com/office/drawing/2014/chart" uri="{C3380CC4-5D6E-409C-BE32-E72D297353CC}">
              <c16:uniqueId val="{00000001-9931-43BE-B97C-EE462488E05D}"/>
            </c:ext>
          </c:extLst>
        </c:ser>
        <c:dLbls>
          <c:showLegendKey val="0"/>
          <c:showVal val="0"/>
          <c:showCatName val="0"/>
          <c:showSerName val="0"/>
          <c:showPercent val="0"/>
          <c:showBubbleSize val="0"/>
        </c:dLbls>
        <c:marker val="1"/>
        <c:smooth val="0"/>
        <c:axId val="819021919"/>
        <c:axId val="970550687"/>
      </c:lineChart>
      <c:catAx>
        <c:axId val="81902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mn-lt"/>
                <a:ea typeface="+mn-ea"/>
                <a:cs typeface="+mn-cs"/>
              </a:defRPr>
            </a:pPr>
            <a:endParaRPr lang="en-US"/>
          </a:p>
        </c:txPr>
        <c:crossAx val="970533631"/>
        <c:crosses val="autoZero"/>
        <c:auto val="1"/>
        <c:lblAlgn val="ctr"/>
        <c:lblOffset val="100"/>
        <c:noMultiLvlLbl val="0"/>
      </c:catAx>
      <c:valAx>
        <c:axId val="970533631"/>
        <c:scaling>
          <c:orientation val="minMax"/>
          <c:min val="20"/>
        </c:scaling>
        <c:delete val="0"/>
        <c:axPos val="l"/>
        <c:title>
          <c:tx>
            <c:rich>
              <a:bodyPr rot="-5400000" spcFirstLastPara="1" vertOverflow="ellipsis" vert="horz" wrap="square" anchor="ctr" anchorCtr="1"/>
              <a:lstStyle/>
              <a:p>
                <a:pPr>
                  <a:defRPr sz="1000" b="0" i="0" u="none" strike="noStrike" kern="1200" baseline="0">
                    <a:solidFill>
                      <a:schemeClr val="accent1">
                        <a:lumMod val="75000"/>
                      </a:schemeClr>
                    </a:solidFill>
                    <a:latin typeface="+mn-lt"/>
                    <a:ea typeface="+mn-ea"/>
                    <a:cs typeface="+mn-cs"/>
                  </a:defRPr>
                </a:pPr>
                <a:r>
                  <a:rPr lang="en-US" b="1" dirty="0">
                    <a:solidFill>
                      <a:schemeClr val="accent1">
                        <a:lumMod val="75000"/>
                      </a:schemeClr>
                    </a:solidFill>
                  </a:rPr>
                  <a:t>OMR Bn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accent1">
                      <a:lumMod val="75000"/>
                    </a:schemeClr>
                  </a:solidFill>
                  <a:latin typeface="+mn-lt"/>
                  <a:ea typeface="+mn-ea"/>
                  <a:cs typeface="+mn-cs"/>
                </a:defRPr>
              </a:pPr>
              <a:endParaRPr lang="en-US"/>
            </a:p>
          </c:txPr>
        </c:title>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lumMod val="95000"/>
                  </a:schemeClr>
                </a:solidFill>
                <a:latin typeface="+mn-lt"/>
                <a:ea typeface="+mn-ea"/>
                <a:cs typeface="+mn-cs"/>
              </a:defRPr>
            </a:pPr>
            <a:endParaRPr lang="en-US"/>
          </a:p>
        </c:txPr>
        <c:crossAx val="819022319"/>
        <c:crosses val="autoZero"/>
        <c:crossBetween val="between"/>
      </c:valAx>
      <c:valAx>
        <c:axId val="970550687"/>
        <c:scaling>
          <c:orientation val="minMax"/>
          <c:min val="-0.15000000000000002"/>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lumMod val="95000"/>
                  </a:schemeClr>
                </a:solidFill>
                <a:latin typeface="+mn-lt"/>
                <a:ea typeface="+mn-ea"/>
                <a:cs typeface="+mn-cs"/>
              </a:defRPr>
            </a:pPr>
            <a:endParaRPr lang="en-US"/>
          </a:p>
        </c:txPr>
        <c:crossAx val="819021919"/>
        <c:crosses val="max"/>
        <c:crossBetween val="between"/>
      </c:valAx>
      <c:catAx>
        <c:axId val="819021919"/>
        <c:scaling>
          <c:orientation val="minMax"/>
        </c:scaling>
        <c:delete val="1"/>
        <c:axPos val="b"/>
        <c:numFmt formatCode="General" sourceLinked="1"/>
        <c:majorTickMark val="none"/>
        <c:minorTickMark val="none"/>
        <c:tickLblPos val="nextTo"/>
        <c:crossAx val="970550687"/>
        <c:crosses val="autoZero"/>
        <c:auto val="1"/>
        <c:lblAlgn val="ctr"/>
        <c:lblOffset val="100"/>
        <c:noMultiLvlLbl val="0"/>
      </c:catAx>
      <c:spPr>
        <a:noFill/>
        <a:ln>
          <a:noFill/>
        </a:ln>
        <a:effectLst/>
      </c:spPr>
    </c:plotArea>
    <c:legend>
      <c:legendPos val="b"/>
      <c:layout>
        <c:manualLayout>
          <c:xMode val="edge"/>
          <c:yMode val="edge"/>
          <c:x val="0.3110264313291114"/>
          <c:y val="0.8382311586051745"/>
          <c:w val="0.38304377663801198"/>
          <c:h val="0.109012390892998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sz="1400" b="1" i="0" u="none" strike="noStrike" kern="1200" spc="0" baseline="0">
                <a:solidFill>
                  <a:srgbClr val="000000">
                    <a:lumMod val="65000"/>
                    <a:lumOff val="35000"/>
                  </a:srgbClr>
                </a:solidFill>
                <a:latin typeface="+mn-lt"/>
                <a:ea typeface="+mn-ea"/>
                <a:cs typeface="+mn-cs"/>
              </a:defRPr>
            </a:pPr>
            <a:r>
              <a:rPr lang="en-US" sz="1400" b="1" i="0" u="none" strike="noStrike" kern="1200" spc="0" baseline="0" dirty="0">
                <a:solidFill>
                  <a:schemeClr val="accent2">
                    <a:lumMod val="75000"/>
                  </a:schemeClr>
                </a:solidFill>
                <a:latin typeface="+mn-lt"/>
                <a:ea typeface="+mn-ea"/>
                <a:cs typeface="+mn-cs"/>
              </a:rPr>
              <a:t>Total Banking Assets </a:t>
            </a:r>
          </a:p>
        </c:rich>
      </c:tx>
      <c:layout>
        <c:manualLayout>
          <c:xMode val="edge"/>
          <c:yMode val="edge"/>
          <c:x val="0.31470600030118867"/>
          <c:y val="2.2619487588305975E-3"/>
        </c:manualLayout>
      </c:layout>
      <c:overlay val="0"/>
      <c:spPr>
        <a:noFill/>
        <a:ln w="19261">
          <a:noFill/>
        </a:ln>
      </c:spPr>
    </c:title>
    <c:autoTitleDeleted val="0"/>
    <c:plotArea>
      <c:layout>
        <c:manualLayout>
          <c:layoutTarget val="inner"/>
          <c:xMode val="edge"/>
          <c:yMode val="edge"/>
          <c:x val="0.17110408547416422"/>
          <c:y val="0.26392794332984071"/>
          <c:w val="0.71009504493756459"/>
          <c:h val="0.56208265961015469"/>
        </c:manualLayout>
      </c:layout>
      <c:barChart>
        <c:barDir val="col"/>
        <c:grouping val="clustered"/>
        <c:varyColors val="0"/>
        <c:ser>
          <c:idx val="0"/>
          <c:order val="0"/>
          <c:tx>
            <c:strRef>
              <c:f>Sheet1!$B$1</c:f>
              <c:strCache>
                <c:ptCount val="1"/>
                <c:pt idx="0">
                  <c:v>Total Assets</c:v>
                </c:pt>
              </c:strCache>
            </c:strRef>
          </c:tx>
          <c:spPr>
            <a:solidFill>
              <a:srgbClr val="1F497D"/>
            </a:solidFill>
            <a:ln w="9630">
              <a:noFill/>
              <a:prstDash val="solid"/>
            </a:ln>
          </c:spPr>
          <c:invertIfNegative val="0"/>
          <c:dPt>
            <c:idx val="0"/>
            <c:invertIfNegative val="0"/>
            <c:bubble3D val="0"/>
            <c:spPr>
              <a:solidFill>
                <a:srgbClr val="1F4E78"/>
              </a:solidFill>
              <a:ln w="9630">
                <a:noFill/>
                <a:prstDash val="solid"/>
              </a:ln>
            </c:spPr>
            <c:extLst>
              <c:ext xmlns:c16="http://schemas.microsoft.com/office/drawing/2014/chart" uri="{C3380CC4-5D6E-409C-BE32-E72D297353CC}">
                <c16:uniqueId val="{00000004-11B4-46BF-8B51-86C49928250C}"/>
              </c:ext>
            </c:extLst>
          </c:dPt>
          <c:dPt>
            <c:idx val="1"/>
            <c:invertIfNegative val="0"/>
            <c:bubble3D val="0"/>
            <c:spPr>
              <a:solidFill>
                <a:srgbClr val="1F4E78"/>
              </a:solidFill>
              <a:ln w="9630">
                <a:noFill/>
                <a:prstDash val="solid"/>
              </a:ln>
            </c:spPr>
            <c:extLst>
              <c:ext xmlns:c16="http://schemas.microsoft.com/office/drawing/2014/chart" uri="{C3380CC4-5D6E-409C-BE32-E72D297353CC}">
                <c16:uniqueId val="{00000003-11B4-46BF-8B51-86C49928250C}"/>
              </c:ext>
            </c:extLst>
          </c:dPt>
          <c:dPt>
            <c:idx val="2"/>
            <c:invertIfNegative val="0"/>
            <c:bubble3D val="0"/>
            <c:spPr>
              <a:solidFill>
                <a:srgbClr val="1F4E78"/>
              </a:solidFill>
              <a:ln w="9630">
                <a:noFill/>
                <a:prstDash val="solid"/>
              </a:ln>
            </c:spPr>
            <c:extLst>
              <c:ext xmlns:c16="http://schemas.microsoft.com/office/drawing/2014/chart" uri="{C3380CC4-5D6E-409C-BE32-E72D297353CC}">
                <c16:uniqueId val="{00000002-11B4-46BF-8B51-86C49928250C}"/>
              </c:ext>
            </c:extLst>
          </c:dPt>
          <c:dPt>
            <c:idx val="3"/>
            <c:invertIfNegative val="0"/>
            <c:bubble3D val="0"/>
            <c:spPr>
              <a:solidFill>
                <a:srgbClr val="1F4E78"/>
              </a:solidFill>
              <a:ln w="9630">
                <a:noFill/>
                <a:prstDash val="solid"/>
              </a:ln>
            </c:spPr>
            <c:extLst>
              <c:ext xmlns:c16="http://schemas.microsoft.com/office/drawing/2014/chart" uri="{C3380CC4-5D6E-409C-BE32-E72D297353CC}">
                <c16:uniqueId val="{00000001-11B4-46BF-8B51-86C49928250C}"/>
              </c:ext>
            </c:extLst>
          </c:dPt>
          <c:dPt>
            <c:idx val="4"/>
            <c:invertIfNegative val="0"/>
            <c:bubble3D val="0"/>
            <c:spPr>
              <a:solidFill>
                <a:srgbClr val="1F4E78"/>
              </a:solidFill>
              <a:ln w="9630">
                <a:noFill/>
                <a:prstDash val="solid"/>
              </a:ln>
            </c:spPr>
            <c:extLst>
              <c:ext xmlns:c16="http://schemas.microsoft.com/office/drawing/2014/chart" uri="{C3380CC4-5D6E-409C-BE32-E72D297353CC}">
                <c16:uniqueId val="{00000000-11B4-46BF-8B51-86C49928250C}"/>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c:v>
                </c:pt>
                <c:pt idx="1">
                  <c:v>2019</c:v>
                </c:pt>
                <c:pt idx="2">
                  <c:v>2020</c:v>
                </c:pt>
                <c:pt idx="3">
                  <c:v>2021</c:v>
                </c:pt>
                <c:pt idx="4">
                  <c:v>Q2 2022</c:v>
                </c:pt>
              </c:strCache>
            </c:strRef>
          </c:cat>
          <c:val>
            <c:numRef>
              <c:f>Sheet1!$B$2:$B$6</c:f>
              <c:numCache>
                <c:formatCode>General</c:formatCode>
                <c:ptCount val="5"/>
                <c:pt idx="0">
                  <c:v>34</c:v>
                </c:pt>
                <c:pt idx="1">
                  <c:v>36</c:v>
                </c:pt>
                <c:pt idx="2">
                  <c:v>36</c:v>
                </c:pt>
                <c:pt idx="3">
                  <c:v>39</c:v>
                </c:pt>
                <c:pt idx="4">
                  <c:v>39</c:v>
                </c:pt>
              </c:numCache>
            </c:numRef>
          </c:val>
          <c:extLst>
            <c:ext xmlns:c16="http://schemas.microsoft.com/office/drawing/2014/chart" uri="{C3380CC4-5D6E-409C-BE32-E72D297353CC}">
              <c16:uniqueId val="{00000000-CDA1-49FD-9089-42706747E8B4}"/>
            </c:ext>
          </c:extLst>
        </c:ser>
        <c:dLbls>
          <c:dLblPos val="ctr"/>
          <c:showLegendKey val="0"/>
          <c:showVal val="1"/>
          <c:showCatName val="0"/>
          <c:showSerName val="0"/>
          <c:showPercent val="0"/>
          <c:showBubbleSize val="0"/>
        </c:dLbls>
        <c:gapWidth val="72"/>
        <c:axId val="1879143816"/>
        <c:axId val="1879147096"/>
      </c:barChart>
      <c:catAx>
        <c:axId val="1879143816"/>
        <c:scaling>
          <c:orientation val="minMax"/>
        </c:scaling>
        <c:delete val="0"/>
        <c:axPos val="b"/>
        <c:numFmt formatCode="General" sourceLinked="1"/>
        <c:majorTickMark val="out"/>
        <c:minorTickMark val="none"/>
        <c:tickLblPos val="nextTo"/>
        <c:spPr>
          <a:ln w="2408">
            <a:solidFill>
              <a:schemeClr val="tx1"/>
            </a:solidFill>
            <a:prstDash val="solid"/>
          </a:ln>
        </c:spPr>
        <c:txPr>
          <a:bodyPr rot="0" vert="horz"/>
          <a:lstStyle/>
          <a:p>
            <a:pPr>
              <a:defRPr sz="1200" b="1">
                <a:solidFill>
                  <a:schemeClr val="accent2">
                    <a:lumMod val="75000"/>
                  </a:schemeClr>
                </a:solidFill>
                <a:latin typeface="+mn-lt"/>
              </a:defRPr>
            </a:pPr>
            <a:endParaRPr lang="en-US"/>
          </a:p>
        </c:txPr>
        <c:crossAx val="1879147096"/>
        <c:crossesAt val="0"/>
        <c:auto val="1"/>
        <c:lblAlgn val="ctr"/>
        <c:lblOffset val="100"/>
        <c:tickLblSkip val="1"/>
        <c:tickMarkSkip val="1"/>
        <c:noMultiLvlLbl val="0"/>
      </c:catAx>
      <c:valAx>
        <c:axId val="1879147096"/>
        <c:scaling>
          <c:orientation val="minMax"/>
          <c:max val="40"/>
        </c:scaling>
        <c:delete val="0"/>
        <c:axPos val="l"/>
        <c:title>
          <c:tx>
            <c:rich>
              <a:bodyPr anchor="t" anchorCtr="1"/>
              <a:lstStyle/>
              <a:p>
                <a:pPr>
                  <a:defRPr>
                    <a:solidFill>
                      <a:schemeClr val="accent2">
                        <a:lumMod val="75000"/>
                      </a:schemeClr>
                    </a:solidFill>
                  </a:defRPr>
                </a:pPr>
                <a:r>
                  <a:rPr lang="en-US" baseline="0" dirty="0">
                    <a:solidFill>
                      <a:schemeClr val="accent2">
                        <a:lumMod val="75000"/>
                      </a:schemeClr>
                    </a:solidFill>
                    <a:latin typeface="Univers" panose="020B0503020202020204" pitchFamily="34" charset="0"/>
                  </a:rPr>
                  <a:t>OMR  Bn</a:t>
                </a:r>
                <a:endParaRPr lang="en-US" dirty="0">
                  <a:solidFill>
                    <a:schemeClr val="accent2">
                      <a:lumMod val="75000"/>
                    </a:schemeClr>
                  </a:solidFill>
                  <a:latin typeface="Univers" panose="020B0503020202020204" pitchFamily="34" charset="0"/>
                </a:endParaRPr>
              </a:p>
            </c:rich>
          </c:tx>
          <c:layout>
            <c:manualLayout>
              <c:xMode val="edge"/>
              <c:yMode val="edge"/>
              <c:x val="9.0383224873463487E-3"/>
              <c:y val="0.30251083971617254"/>
            </c:manualLayout>
          </c:layout>
          <c:overlay val="0"/>
          <c:spPr>
            <a:noFill/>
            <a:ln w="19261">
              <a:noFill/>
            </a:ln>
          </c:spPr>
        </c:title>
        <c:numFmt formatCode="General" sourceLinked="0"/>
        <c:majorTickMark val="out"/>
        <c:minorTickMark val="none"/>
        <c:tickLblPos val="nextTo"/>
        <c:spPr>
          <a:ln w="2408">
            <a:solidFill>
              <a:schemeClr val="tx1"/>
            </a:solidFill>
            <a:prstDash val="solid"/>
          </a:ln>
        </c:spPr>
        <c:txPr>
          <a:bodyPr rot="0" vert="horz"/>
          <a:lstStyle/>
          <a:p>
            <a:pPr>
              <a:defRPr sz="1200" b="1">
                <a:solidFill>
                  <a:schemeClr val="accent2">
                    <a:lumMod val="75000"/>
                  </a:schemeClr>
                </a:solidFill>
                <a:latin typeface="+mn-lt"/>
              </a:defRPr>
            </a:pPr>
            <a:endParaRPr lang="en-US"/>
          </a:p>
        </c:txPr>
        <c:crossAx val="1879143816"/>
        <c:crosses val="autoZero"/>
        <c:crossBetween val="between"/>
      </c:valAx>
      <c:spPr>
        <a:noFill/>
        <a:ln w="19261">
          <a:noFill/>
        </a:ln>
      </c:spPr>
    </c:plotArea>
    <c:plotVisOnly val="1"/>
    <c:dispBlanksAs val="gap"/>
    <c:showDLblsOverMax val="0"/>
  </c:chart>
  <c:spPr>
    <a:solidFill>
      <a:srgbClr val="F2F2F2"/>
    </a:solidFill>
    <a:ln>
      <a:noFill/>
    </a:ln>
  </c:spPr>
  <c:txPr>
    <a:bodyPr/>
    <a:lstStyle/>
    <a:p>
      <a:pPr>
        <a:defRPr sz="1000" b="1" i="0" u="none" strike="noStrike" baseline="0">
          <a:solidFill>
            <a:schemeClr val="tx1"/>
          </a:solidFill>
          <a:latin typeface="Calibri" panose="020F0502020204030204" pitchFamily="34" charset="0"/>
          <a:ea typeface="Trebuchet MS"/>
          <a:cs typeface="Trebuchet MS"/>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06E3E-0E56-417C-9890-5777E302797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0A7D4DF-D98C-4812-9273-93EB6A553D01}">
      <dgm:prSet phldrT="[Text]" custT="1"/>
      <dgm:spPr>
        <a:solidFill>
          <a:srgbClr val="1F4E78"/>
        </a:solidFill>
        <a:effectLst>
          <a:reflection blurRad="6350" stA="50000" endA="300" endPos="21000" dir="5400000" sy="-100000" algn="bl" rotWithShape="0"/>
        </a:effectLst>
      </dgm:spPr>
      <dgm:t>
        <a:bodyPr/>
        <a:lstStyle/>
        <a:p>
          <a:r>
            <a:rPr lang="en-US" sz="2000" b="1" dirty="0">
              <a:solidFill>
                <a:schemeClr val="bg1"/>
              </a:solidFill>
            </a:rPr>
            <a:t>Asset Growth:</a:t>
          </a:r>
          <a:r>
            <a:rPr lang="en-US" sz="2400" b="1" dirty="0">
              <a:solidFill>
                <a:schemeClr val="bg1"/>
              </a:solidFill>
            </a:rPr>
            <a:t> </a:t>
          </a:r>
          <a:r>
            <a:rPr lang="en-US" sz="1800" b="0" dirty="0">
              <a:solidFill>
                <a:schemeClr val="bg1"/>
              </a:solidFill>
            </a:rPr>
            <a:t>Continue to adopt prudent approach in loan growth</a:t>
          </a:r>
          <a:endParaRPr lang="en-US" sz="2400" b="0" dirty="0">
            <a:solidFill>
              <a:schemeClr val="bg1"/>
            </a:solidFill>
          </a:endParaRPr>
        </a:p>
      </dgm:t>
    </dgm:pt>
    <dgm:pt modelId="{BA4CEAEB-DB96-4548-976E-8497FAD3A89A}" type="parTrans" cxnId="{04602488-D3C2-419D-95CB-3DF22269C947}">
      <dgm:prSet/>
      <dgm:spPr/>
      <dgm:t>
        <a:bodyPr/>
        <a:lstStyle/>
        <a:p>
          <a:endParaRPr lang="en-US"/>
        </a:p>
      </dgm:t>
    </dgm:pt>
    <dgm:pt modelId="{EDB2DEF3-43B7-42EB-A31D-91F6F62D400B}" type="sibTrans" cxnId="{04602488-D3C2-419D-95CB-3DF22269C947}">
      <dgm:prSet/>
      <dgm:spPr/>
      <dgm:t>
        <a:bodyPr/>
        <a:lstStyle/>
        <a:p>
          <a:endParaRPr lang="en-US"/>
        </a:p>
      </dgm:t>
    </dgm:pt>
    <dgm:pt modelId="{B38B3204-1A89-44FB-A326-7CC378F8E7D6}">
      <dgm:prSet phldrT="[Text]" custT="1"/>
      <dgm:spPr>
        <a:solidFill>
          <a:srgbClr val="1F4E78"/>
        </a:solidFill>
        <a:effectLst>
          <a:reflection blurRad="6350" stA="50000" endA="300" endPos="21000" dir="5400000" sy="-100000" algn="bl" rotWithShape="0"/>
        </a:effectLst>
      </dgm:spPr>
      <dgm:t>
        <a:bodyPr/>
        <a:lstStyle/>
        <a:p>
          <a:r>
            <a:rPr lang="en-US" sz="2000" b="1" kern="1200" dirty="0">
              <a:solidFill>
                <a:schemeClr val="bg1"/>
              </a:solidFill>
              <a:cs typeface="+mn-cs"/>
            </a:rPr>
            <a:t>Digital Transformation: </a:t>
          </a:r>
          <a:r>
            <a:rPr lang="en-US" sz="1800" b="0" kern="1200" dirty="0">
              <a:solidFill>
                <a:prstClr val="white"/>
              </a:solidFill>
              <a:latin typeface="Calibri"/>
              <a:ea typeface="+mn-ea"/>
              <a:cs typeface="+mn-cs"/>
            </a:rPr>
            <a:t>Offering innovative digital products &amp; services through active fintech collaboration</a:t>
          </a:r>
        </a:p>
      </dgm:t>
    </dgm:pt>
    <dgm:pt modelId="{6E7773FF-1CCE-41DC-AB35-A9A5AC3195C8}" type="parTrans" cxnId="{C965F34D-4637-4966-A4D7-BECB5B3987FC}">
      <dgm:prSet/>
      <dgm:spPr/>
      <dgm:t>
        <a:bodyPr/>
        <a:lstStyle/>
        <a:p>
          <a:endParaRPr lang="en-US"/>
        </a:p>
      </dgm:t>
    </dgm:pt>
    <dgm:pt modelId="{58D1F9F5-3E05-4E96-B75D-FE80CC5B94DC}" type="sibTrans" cxnId="{C965F34D-4637-4966-A4D7-BECB5B3987FC}">
      <dgm:prSet/>
      <dgm:spPr/>
      <dgm:t>
        <a:bodyPr/>
        <a:lstStyle/>
        <a:p>
          <a:endParaRPr lang="en-US"/>
        </a:p>
      </dgm:t>
    </dgm:pt>
    <dgm:pt modelId="{CB74E4C2-5406-44C1-909C-8E2D4846187B}">
      <dgm:prSet phldrT="[Text]" custT="1"/>
      <dgm:spPr>
        <a:solidFill>
          <a:srgbClr val="1F4E78"/>
        </a:solidFill>
        <a:effectLst>
          <a:reflection blurRad="6350" stA="50000" endA="300" endPos="21000" dir="5400000" sy="-100000" algn="bl" rotWithShape="0"/>
        </a:effectLst>
      </dgm:spPr>
      <dgm:t>
        <a:bodyPr/>
        <a:lstStyle/>
        <a:p>
          <a:r>
            <a:rPr lang="en-US" sz="2000" b="1" kern="1200" dirty="0">
              <a:solidFill>
                <a:schemeClr val="bg1"/>
              </a:solidFill>
              <a:cs typeface="+mn-cs"/>
            </a:rPr>
            <a:t>Expand Deposit Base: </a:t>
          </a:r>
          <a:r>
            <a:rPr lang="en-US" sz="1800" kern="1200" dirty="0">
              <a:solidFill>
                <a:schemeClr val="bg1"/>
              </a:solidFill>
              <a:latin typeface="+mn-lt"/>
              <a:ea typeface="Verdana" panose="020B0604030504040204" pitchFamily="34" charset="0"/>
              <a:cs typeface="Verdana" panose="020B0604030504040204" pitchFamily="34" charset="0"/>
            </a:rPr>
            <a:t>Expanding and diversification of  overall customer base of the Bank</a:t>
          </a:r>
          <a:endParaRPr lang="en-US" sz="1800" b="0" kern="1200" dirty="0">
            <a:solidFill>
              <a:prstClr val="white"/>
            </a:solidFill>
            <a:latin typeface="Calibri"/>
            <a:ea typeface="+mn-ea"/>
            <a:cs typeface="+mn-cs"/>
          </a:endParaRPr>
        </a:p>
      </dgm:t>
    </dgm:pt>
    <dgm:pt modelId="{F4DF5394-0F74-4535-89A6-5977863E5B8C}" type="parTrans" cxnId="{0768FA6B-6EBA-419B-AE0C-4FE39E3F7500}">
      <dgm:prSet/>
      <dgm:spPr/>
      <dgm:t>
        <a:bodyPr/>
        <a:lstStyle/>
        <a:p>
          <a:endParaRPr lang="en-US"/>
        </a:p>
      </dgm:t>
    </dgm:pt>
    <dgm:pt modelId="{52EA6255-70F2-402F-B913-17E58A8FA2F0}" type="sibTrans" cxnId="{0768FA6B-6EBA-419B-AE0C-4FE39E3F7500}">
      <dgm:prSet/>
      <dgm:spPr/>
      <dgm:t>
        <a:bodyPr/>
        <a:lstStyle/>
        <a:p>
          <a:endParaRPr lang="en-US"/>
        </a:p>
      </dgm:t>
    </dgm:pt>
    <dgm:pt modelId="{993C4F53-AF88-44F1-84BF-FBDC229EB08F}">
      <dgm:prSet custT="1"/>
      <dgm:spPr>
        <a:solidFill>
          <a:srgbClr val="1F4E78"/>
        </a:solidFill>
        <a:effectLst>
          <a:reflection blurRad="6350" stA="50000" endA="300" endPos="21000" dir="5400000" sy="-100000" algn="bl" rotWithShape="0"/>
        </a:effectLst>
      </dgm:spPr>
      <dgm:t>
        <a:bodyPr/>
        <a:lstStyle/>
        <a:p>
          <a:r>
            <a:rPr lang="en-US" sz="2000" b="1" kern="1200" dirty="0">
              <a:solidFill>
                <a:schemeClr val="bg1"/>
              </a:solidFill>
              <a:cs typeface="+mn-cs"/>
            </a:rPr>
            <a:t>Enhance Fee Income:  </a:t>
          </a:r>
          <a:r>
            <a:rPr lang="en-US" sz="1800" b="0" kern="1200" dirty="0">
              <a:solidFill>
                <a:prstClr val="white"/>
              </a:solidFill>
              <a:latin typeface="Calibri"/>
              <a:ea typeface="+mn-ea"/>
              <a:cs typeface="+mn-cs"/>
            </a:rPr>
            <a:t>Increase share of Other Income to Total Income</a:t>
          </a:r>
        </a:p>
      </dgm:t>
    </dgm:pt>
    <dgm:pt modelId="{1B3A31F7-109F-4B3C-9BDC-3BB7983903CC}" type="parTrans" cxnId="{A6F30D2B-FBA7-43A4-A63C-2CB20E7F276C}">
      <dgm:prSet/>
      <dgm:spPr/>
      <dgm:t>
        <a:bodyPr/>
        <a:lstStyle/>
        <a:p>
          <a:endParaRPr lang="en-US"/>
        </a:p>
      </dgm:t>
    </dgm:pt>
    <dgm:pt modelId="{0E0185F4-B50D-41B4-A855-6B90C8E953F9}" type="sibTrans" cxnId="{A6F30D2B-FBA7-43A4-A63C-2CB20E7F276C}">
      <dgm:prSet/>
      <dgm:spPr/>
      <dgm:t>
        <a:bodyPr/>
        <a:lstStyle/>
        <a:p>
          <a:endParaRPr lang="en-US"/>
        </a:p>
      </dgm:t>
    </dgm:pt>
    <dgm:pt modelId="{536B1FE1-6FB5-409E-BCB1-B0EF73315572}">
      <dgm:prSet phldrT="[Text]" custT="1"/>
      <dgm:spPr>
        <a:solidFill>
          <a:srgbClr val="1F4E78"/>
        </a:solidFill>
        <a:effectLst>
          <a:reflection blurRad="6350" stA="50000" endA="300" endPos="21000" dir="5400000" sy="-100000" algn="bl" rotWithShape="0"/>
        </a:effectLst>
      </dgm:spPr>
      <dgm:t>
        <a:bodyPr/>
        <a:lstStyle/>
        <a:p>
          <a:r>
            <a:rPr lang="en-US" sz="2000" b="1" kern="1200" dirty="0">
              <a:solidFill>
                <a:prstClr val="white"/>
              </a:solidFill>
              <a:latin typeface="Calibri"/>
              <a:ea typeface="+mn-ea"/>
              <a:cs typeface="+mn-cs"/>
            </a:rPr>
            <a:t>Improve Operational Efficiency: </a:t>
          </a:r>
          <a:r>
            <a:rPr lang="en-GB" sz="1800" b="0" kern="1200" dirty="0">
              <a:solidFill>
                <a:prstClr val="white"/>
              </a:solidFill>
              <a:latin typeface="Calibri"/>
              <a:ea typeface="+mn-ea"/>
              <a:cs typeface="+mn-cs"/>
            </a:rPr>
            <a:t>Maximizing STP through </a:t>
          </a:r>
          <a:r>
            <a:rPr lang="en-US" sz="1800" b="0" kern="1200" dirty="0">
              <a:solidFill>
                <a:prstClr val="white"/>
              </a:solidFill>
              <a:latin typeface="Calibri"/>
              <a:ea typeface="+mn-ea"/>
              <a:cs typeface="+mn-cs"/>
            </a:rPr>
            <a:t>adoption of digital and robotic process automation </a:t>
          </a:r>
        </a:p>
      </dgm:t>
    </dgm:pt>
    <dgm:pt modelId="{79235581-F18E-4535-8130-3C48123949AA}" type="parTrans" cxnId="{DF107689-DADF-4E70-9A20-C62B6FB7A3F9}">
      <dgm:prSet/>
      <dgm:spPr/>
      <dgm:t>
        <a:bodyPr/>
        <a:lstStyle/>
        <a:p>
          <a:endParaRPr lang="en-US"/>
        </a:p>
      </dgm:t>
    </dgm:pt>
    <dgm:pt modelId="{BD984C40-9958-4F2D-82C0-A00AD5FB5FD1}" type="sibTrans" cxnId="{DF107689-DADF-4E70-9A20-C62B6FB7A3F9}">
      <dgm:prSet/>
      <dgm:spPr/>
      <dgm:t>
        <a:bodyPr/>
        <a:lstStyle/>
        <a:p>
          <a:endParaRPr lang="en-US"/>
        </a:p>
      </dgm:t>
    </dgm:pt>
    <dgm:pt modelId="{DB3D9C0C-5491-4FE8-9F4F-C90BB256F339}" type="pres">
      <dgm:prSet presAssocID="{15206E3E-0E56-417C-9890-5777E3027972}" presName="Name0" presStyleCnt="0">
        <dgm:presLayoutVars>
          <dgm:chMax val="7"/>
          <dgm:chPref val="7"/>
          <dgm:dir/>
        </dgm:presLayoutVars>
      </dgm:prSet>
      <dgm:spPr/>
    </dgm:pt>
    <dgm:pt modelId="{60B4118B-4545-46FC-AC53-44FDBBDCEAFA}" type="pres">
      <dgm:prSet presAssocID="{15206E3E-0E56-417C-9890-5777E3027972}" presName="Name1" presStyleCnt="0"/>
      <dgm:spPr/>
    </dgm:pt>
    <dgm:pt modelId="{A0C0EF5F-48C6-43E1-90E0-6A0C8FD9E575}" type="pres">
      <dgm:prSet presAssocID="{15206E3E-0E56-417C-9890-5777E3027972}" presName="cycle" presStyleCnt="0"/>
      <dgm:spPr/>
    </dgm:pt>
    <dgm:pt modelId="{86A9E27A-740E-46E6-BA89-4D89F4AAAFA8}" type="pres">
      <dgm:prSet presAssocID="{15206E3E-0E56-417C-9890-5777E3027972}" presName="srcNode" presStyleLbl="node1" presStyleIdx="0" presStyleCnt="5"/>
      <dgm:spPr/>
    </dgm:pt>
    <dgm:pt modelId="{AF992292-FC73-4AC7-AC1C-667F0B5B11FB}" type="pres">
      <dgm:prSet presAssocID="{15206E3E-0E56-417C-9890-5777E3027972}" presName="conn" presStyleLbl="parChTrans1D2" presStyleIdx="0" presStyleCnt="1"/>
      <dgm:spPr/>
    </dgm:pt>
    <dgm:pt modelId="{496803D0-58C7-4AD8-B4B1-B4CE0D18AE47}" type="pres">
      <dgm:prSet presAssocID="{15206E3E-0E56-417C-9890-5777E3027972}" presName="extraNode" presStyleLbl="node1" presStyleIdx="0" presStyleCnt="5"/>
      <dgm:spPr/>
    </dgm:pt>
    <dgm:pt modelId="{BCC92C85-353B-403D-9D18-4F227BAEF696}" type="pres">
      <dgm:prSet presAssocID="{15206E3E-0E56-417C-9890-5777E3027972}" presName="dstNode" presStyleLbl="node1" presStyleIdx="0" presStyleCnt="5"/>
      <dgm:spPr/>
    </dgm:pt>
    <dgm:pt modelId="{1E1300D5-D436-4973-B18A-B98315A05C14}" type="pres">
      <dgm:prSet presAssocID="{90A7D4DF-D98C-4812-9273-93EB6A553D01}" presName="text_1" presStyleLbl="node1" presStyleIdx="0" presStyleCnt="5">
        <dgm:presLayoutVars>
          <dgm:bulletEnabled val="1"/>
        </dgm:presLayoutVars>
      </dgm:prSet>
      <dgm:spPr/>
    </dgm:pt>
    <dgm:pt modelId="{ECA25EE2-D2B8-4C61-85CD-43AF77C579D1}" type="pres">
      <dgm:prSet presAssocID="{90A7D4DF-D98C-4812-9273-93EB6A553D01}" presName="accent_1" presStyleCnt="0"/>
      <dgm:spPr/>
    </dgm:pt>
    <dgm:pt modelId="{A78AECAB-6F87-4A06-A141-B1FEC96FE65A}" type="pres">
      <dgm:prSet presAssocID="{90A7D4DF-D98C-4812-9273-93EB6A553D01}" presName="accentRepeatNode" presStyleLbl="solidFgAcc1" presStyleIdx="0" presStyleCnt="5"/>
      <dgm:spPr/>
    </dgm:pt>
    <dgm:pt modelId="{D2E8DB44-E83A-408A-8C44-15B6D9B726B2}" type="pres">
      <dgm:prSet presAssocID="{CB74E4C2-5406-44C1-909C-8E2D4846187B}" presName="text_2" presStyleLbl="node1" presStyleIdx="1" presStyleCnt="5">
        <dgm:presLayoutVars>
          <dgm:bulletEnabled val="1"/>
        </dgm:presLayoutVars>
      </dgm:prSet>
      <dgm:spPr/>
    </dgm:pt>
    <dgm:pt modelId="{9523D09D-C6A9-4FEC-A723-0574F60DA310}" type="pres">
      <dgm:prSet presAssocID="{CB74E4C2-5406-44C1-909C-8E2D4846187B}" presName="accent_2" presStyleCnt="0"/>
      <dgm:spPr/>
    </dgm:pt>
    <dgm:pt modelId="{92AC81B2-585E-4C2A-8005-0AD84056C746}" type="pres">
      <dgm:prSet presAssocID="{CB74E4C2-5406-44C1-909C-8E2D4846187B}" presName="accentRepeatNode" presStyleLbl="solidFgAcc1" presStyleIdx="1" presStyleCnt="5"/>
      <dgm:spPr/>
    </dgm:pt>
    <dgm:pt modelId="{2CF47D1E-E09C-4162-B7C0-5AB1469CBF15}" type="pres">
      <dgm:prSet presAssocID="{993C4F53-AF88-44F1-84BF-FBDC229EB08F}" presName="text_3" presStyleLbl="node1" presStyleIdx="2" presStyleCnt="5">
        <dgm:presLayoutVars>
          <dgm:bulletEnabled val="1"/>
        </dgm:presLayoutVars>
      </dgm:prSet>
      <dgm:spPr/>
    </dgm:pt>
    <dgm:pt modelId="{9F37F503-7E17-4EA0-82C6-04C56FAC9BCD}" type="pres">
      <dgm:prSet presAssocID="{993C4F53-AF88-44F1-84BF-FBDC229EB08F}" presName="accent_3" presStyleCnt="0"/>
      <dgm:spPr/>
    </dgm:pt>
    <dgm:pt modelId="{E9F21FA4-45C6-4724-A178-CFB2386525ED}" type="pres">
      <dgm:prSet presAssocID="{993C4F53-AF88-44F1-84BF-FBDC229EB08F}" presName="accentRepeatNode" presStyleLbl="solidFgAcc1" presStyleIdx="2" presStyleCnt="5"/>
      <dgm:spPr/>
    </dgm:pt>
    <dgm:pt modelId="{06FD2F2D-87D2-470E-BCBD-193C9BFF38FB}" type="pres">
      <dgm:prSet presAssocID="{B38B3204-1A89-44FB-A326-7CC378F8E7D6}" presName="text_4" presStyleLbl="node1" presStyleIdx="3" presStyleCnt="5">
        <dgm:presLayoutVars>
          <dgm:bulletEnabled val="1"/>
        </dgm:presLayoutVars>
      </dgm:prSet>
      <dgm:spPr/>
    </dgm:pt>
    <dgm:pt modelId="{0E35806F-C90A-4538-B08C-C0AABACE93F4}" type="pres">
      <dgm:prSet presAssocID="{B38B3204-1A89-44FB-A326-7CC378F8E7D6}" presName="accent_4" presStyleCnt="0"/>
      <dgm:spPr/>
    </dgm:pt>
    <dgm:pt modelId="{5D1B4A9D-7B5C-464E-89EC-FFD4C3B8507B}" type="pres">
      <dgm:prSet presAssocID="{B38B3204-1A89-44FB-A326-7CC378F8E7D6}" presName="accentRepeatNode" presStyleLbl="solidFgAcc1" presStyleIdx="3" presStyleCnt="5"/>
      <dgm:spPr/>
    </dgm:pt>
    <dgm:pt modelId="{84648718-E668-4CA9-BB26-7FACBAC948FA}" type="pres">
      <dgm:prSet presAssocID="{536B1FE1-6FB5-409E-BCB1-B0EF73315572}" presName="text_5" presStyleLbl="node1" presStyleIdx="4" presStyleCnt="5">
        <dgm:presLayoutVars>
          <dgm:bulletEnabled val="1"/>
        </dgm:presLayoutVars>
      </dgm:prSet>
      <dgm:spPr/>
    </dgm:pt>
    <dgm:pt modelId="{188DE08A-A76D-42AC-8C34-62FCF4E33F9C}" type="pres">
      <dgm:prSet presAssocID="{536B1FE1-6FB5-409E-BCB1-B0EF73315572}" presName="accent_5" presStyleCnt="0"/>
      <dgm:spPr/>
    </dgm:pt>
    <dgm:pt modelId="{53DA165C-C939-4172-AEE5-8FBEE204C6E9}" type="pres">
      <dgm:prSet presAssocID="{536B1FE1-6FB5-409E-BCB1-B0EF73315572}" presName="accentRepeatNode" presStyleLbl="solidFgAcc1" presStyleIdx="4" presStyleCnt="5"/>
      <dgm:spPr/>
    </dgm:pt>
  </dgm:ptLst>
  <dgm:cxnLst>
    <dgm:cxn modelId="{35F31620-E48B-4A13-98A5-C68C38F126B3}" type="presOf" srcId="{90A7D4DF-D98C-4812-9273-93EB6A553D01}" destId="{1E1300D5-D436-4973-B18A-B98315A05C14}" srcOrd="0" destOrd="0" presId="urn:microsoft.com/office/officeart/2008/layout/VerticalCurvedList"/>
    <dgm:cxn modelId="{A6F30D2B-FBA7-43A4-A63C-2CB20E7F276C}" srcId="{15206E3E-0E56-417C-9890-5777E3027972}" destId="{993C4F53-AF88-44F1-84BF-FBDC229EB08F}" srcOrd="2" destOrd="0" parTransId="{1B3A31F7-109F-4B3C-9BDC-3BB7983903CC}" sibTransId="{0E0185F4-B50D-41B4-A855-6B90C8E953F9}"/>
    <dgm:cxn modelId="{C47C045B-A17C-453D-891C-A03BA2363EC6}" type="presOf" srcId="{15206E3E-0E56-417C-9890-5777E3027972}" destId="{DB3D9C0C-5491-4FE8-9F4F-C90BB256F339}" srcOrd="0" destOrd="0" presId="urn:microsoft.com/office/officeart/2008/layout/VerticalCurvedList"/>
    <dgm:cxn modelId="{FC88FB67-D844-4FB7-8B18-A403B7F7C72B}" type="presOf" srcId="{EDB2DEF3-43B7-42EB-A31D-91F6F62D400B}" destId="{AF992292-FC73-4AC7-AC1C-667F0B5B11FB}" srcOrd="0" destOrd="0" presId="urn:microsoft.com/office/officeart/2008/layout/VerticalCurvedList"/>
    <dgm:cxn modelId="{0768FA6B-6EBA-419B-AE0C-4FE39E3F7500}" srcId="{15206E3E-0E56-417C-9890-5777E3027972}" destId="{CB74E4C2-5406-44C1-909C-8E2D4846187B}" srcOrd="1" destOrd="0" parTransId="{F4DF5394-0F74-4535-89A6-5977863E5B8C}" sibTransId="{52EA6255-70F2-402F-B913-17E58A8FA2F0}"/>
    <dgm:cxn modelId="{C965F34D-4637-4966-A4D7-BECB5B3987FC}" srcId="{15206E3E-0E56-417C-9890-5777E3027972}" destId="{B38B3204-1A89-44FB-A326-7CC378F8E7D6}" srcOrd="3" destOrd="0" parTransId="{6E7773FF-1CCE-41DC-AB35-A9A5AC3195C8}" sibTransId="{58D1F9F5-3E05-4E96-B75D-FE80CC5B94DC}"/>
    <dgm:cxn modelId="{E76D1C53-3AE8-4576-AA19-77B4889418D9}" type="presOf" srcId="{993C4F53-AF88-44F1-84BF-FBDC229EB08F}" destId="{2CF47D1E-E09C-4162-B7C0-5AB1469CBF15}" srcOrd="0" destOrd="0" presId="urn:microsoft.com/office/officeart/2008/layout/VerticalCurvedList"/>
    <dgm:cxn modelId="{E6DA2959-4F34-4866-AB82-6933F41E52F2}" type="presOf" srcId="{536B1FE1-6FB5-409E-BCB1-B0EF73315572}" destId="{84648718-E668-4CA9-BB26-7FACBAC948FA}" srcOrd="0" destOrd="0" presId="urn:microsoft.com/office/officeart/2008/layout/VerticalCurvedList"/>
    <dgm:cxn modelId="{04602488-D3C2-419D-95CB-3DF22269C947}" srcId="{15206E3E-0E56-417C-9890-5777E3027972}" destId="{90A7D4DF-D98C-4812-9273-93EB6A553D01}" srcOrd="0" destOrd="0" parTransId="{BA4CEAEB-DB96-4548-976E-8497FAD3A89A}" sibTransId="{EDB2DEF3-43B7-42EB-A31D-91F6F62D400B}"/>
    <dgm:cxn modelId="{DF107689-DADF-4E70-9A20-C62B6FB7A3F9}" srcId="{15206E3E-0E56-417C-9890-5777E3027972}" destId="{536B1FE1-6FB5-409E-BCB1-B0EF73315572}" srcOrd="4" destOrd="0" parTransId="{79235581-F18E-4535-8130-3C48123949AA}" sibTransId="{BD984C40-9958-4F2D-82C0-A00AD5FB5FD1}"/>
    <dgm:cxn modelId="{CC5E6EB4-0C12-4563-80F1-C96ACD073F44}" type="presOf" srcId="{B38B3204-1A89-44FB-A326-7CC378F8E7D6}" destId="{06FD2F2D-87D2-470E-BCBD-193C9BFF38FB}" srcOrd="0" destOrd="0" presId="urn:microsoft.com/office/officeart/2008/layout/VerticalCurvedList"/>
    <dgm:cxn modelId="{3DE400E5-9A2C-4A0A-BF47-042E3E462A3B}" type="presOf" srcId="{CB74E4C2-5406-44C1-909C-8E2D4846187B}" destId="{D2E8DB44-E83A-408A-8C44-15B6D9B726B2}" srcOrd="0" destOrd="0" presId="urn:microsoft.com/office/officeart/2008/layout/VerticalCurvedList"/>
    <dgm:cxn modelId="{F3C03EE9-651F-4D94-872D-D0AA00F2ED6F}" type="presParOf" srcId="{DB3D9C0C-5491-4FE8-9F4F-C90BB256F339}" destId="{60B4118B-4545-46FC-AC53-44FDBBDCEAFA}" srcOrd="0" destOrd="0" presId="urn:microsoft.com/office/officeart/2008/layout/VerticalCurvedList"/>
    <dgm:cxn modelId="{4DF241E2-6901-4D11-802C-B35CF51748A5}" type="presParOf" srcId="{60B4118B-4545-46FC-AC53-44FDBBDCEAFA}" destId="{A0C0EF5F-48C6-43E1-90E0-6A0C8FD9E575}" srcOrd="0" destOrd="0" presId="urn:microsoft.com/office/officeart/2008/layout/VerticalCurvedList"/>
    <dgm:cxn modelId="{5EA73687-AE19-4793-8570-8D71D7C229C3}" type="presParOf" srcId="{A0C0EF5F-48C6-43E1-90E0-6A0C8FD9E575}" destId="{86A9E27A-740E-46E6-BA89-4D89F4AAAFA8}" srcOrd="0" destOrd="0" presId="urn:microsoft.com/office/officeart/2008/layout/VerticalCurvedList"/>
    <dgm:cxn modelId="{F177F797-2ED7-47DD-8C75-B934D49951F0}" type="presParOf" srcId="{A0C0EF5F-48C6-43E1-90E0-6A0C8FD9E575}" destId="{AF992292-FC73-4AC7-AC1C-667F0B5B11FB}" srcOrd="1" destOrd="0" presId="urn:microsoft.com/office/officeart/2008/layout/VerticalCurvedList"/>
    <dgm:cxn modelId="{6723388C-93FF-4C97-9D40-FBA6EBA964B8}" type="presParOf" srcId="{A0C0EF5F-48C6-43E1-90E0-6A0C8FD9E575}" destId="{496803D0-58C7-4AD8-B4B1-B4CE0D18AE47}" srcOrd="2" destOrd="0" presId="urn:microsoft.com/office/officeart/2008/layout/VerticalCurvedList"/>
    <dgm:cxn modelId="{7BAB7470-5F1F-443F-8B0F-CF209B1D4C67}" type="presParOf" srcId="{A0C0EF5F-48C6-43E1-90E0-6A0C8FD9E575}" destId="{BCC92C85-353B-403D-9D18-4F227BAEF696}" srcOrd="3" destOrd="0" presId="urn:microsoft.com/office/officeart/2008/layout/VerticalCurvedList"/>
    <dgm:cxn modelId="{8A3DFCB8-8275-43B8-975C-02F7E2566304}" type="presParOf" srcId="{60B4118B-4545-46FC-AC53-44FDBBDCEAFA}" destId="{1E1300D5-D436-4973-B18A-B98315A05C14}" srcOrd="1" destOrd="0" presId="urn:microsoft.com/office/officeart/2008/layout/VerticalCurvedList"/>
    <dgm:cxn modelId="{A54C7CCD-1915-4BB1-BE5C-58913A313ECD}" type="presParOf" srcId="{60B4118B-4545-46FC-AC53-44FDBBDCEAFA}" destId="{ECA25EE2-D2B8-4C61-85CD-43AF77C579D1}" srcOrd="2" destOrd="0" presId="urn:microsoft.com/office/officeart/2008/layout/VerticalCurvedList"/>
    <dgm:cxn modelId="{D66EC2FC-98DE-4473-97B0-99422DBFED0B}" type="presParOf" srcId="{ECA25EE2-D2B8-4C61-85CD-43AF77C579D1}" destId="{A78AECAB-6F87-4A06-A141-B1FEC96FE65A}" srcOrd="0" destOrd="0" presId="urn:microsoft.com/office/officeart/2008/layout/VerticalCurvedList"/>
    <dgm:cxn modelId="{D1B5BC53-24C2-47BF-836B-ABF6B10FE986}" type="presParOf" srcId="{60B4118B-4545-46FC-AC53-44FDBBDCEAFA}" destId="{D2E8DB44-E83A-408A-8C44-15B6D9B726B2}" srcOrd="3" destOrd="0" presId="urn:microsoft.com/office/officeart/2008/layout/VerticalCurvedList"/>
    <dgm:cxn modelId="{DC77A96A-43EE-413D-B99E-A2D4FB2715D7}" type="presParOf" srcId="{60B4118B-4545-46FC-AC53-44FDBBDCEAFA}" destId="{9523D09D-C6A9-4FEC-A723-0574F60DA310}" srcOrd="4" destOrd="0" presId="urn:microsoft.com/office/officeart/2008/layout/VerticalCurvedList"/>
    <dgm:cxn modelId="{211286BD-B4DA-4FFA-87D4-675A9439391F}" type="presParOf" srcId="{9523D09D-C6A9-4FEC-A723-0574F60DA310}" destId="{92AC81B2-585E-4C2A-8005-0AD84056C746}" srcOrd="0" destOrd="0" presId="urn:microsoft.com/office/officeart/2008/layout/VerticalCurvedList"/>
    <dgm:cxn modelId="{62662D74-6E97-44AA-96A3-A40EB1ECE63E}" type="presParOf" srcId="{60B4118B-4545-46FC-AC53-44FDBBDCEAFA}" destId="{2CF47D1E-E09C-4162-B7C0-5AB1469CBF15}" srcOrd="5" destOrd="0" presId="urn:microsoft.com/office/officeart/2008/layout/VerticalCurvedList"/>
    <dgm:cxn modelId="{A4C1E570-9569-4394-85C5-B0BE401501C9}" type="presParOf" srcId="{60B4118B-4545-46FC-AC53-44FDBBDCEAFA}" destId="{9F37F503-7E17-4EA0-82C6-04C56FAC9BCD}" srcOrd="6" destOrd="0" presId="urn:microsoft.com/office/officeart/2008/layout/VerticalCurvedList"/>
    <dgm:cxn modelId="{DDA91486-AE4F-4E90-989B-A125536ED716}" type="presParOf" srcId="{9F37F503-7E17-4EA0-82C6-04C56FAC9BCD}" destId="{E9F21FA4-45C6-4724-A178-CFB2386525ED}" srcOrd="0" destOrd="0" presId="urn:microsoft.com/office/officeart/2008/layout/VerticalCurvedList"/>
    <dgm:cxn modelId="{94EFD7D0-5A0B-4F60-94F0-51EFAD56C42D}" type="presParOf" srcId="{60B4118B-4545-46FC-AC53-44FDBBDCEAFA}" destId="{06FD2F2D-87D2-470E-BCBD-193C9BFF38FB}" srcOrd="7" destOrd="0" presId="urn:microsoft.com/office/officeart/2008/layout/VerticalCurvedList"/>
    <dgm:cxn modelId="{1C0616DB-3B77-4818-8B0D-A132F0DD9050}" type="presParOf" srcId="{60B4118B-4545-46FC-AC53-44FDBBDCEAFA}" destId="{0E35806F-C90A-4538-B08C-C0AABACE93F4}" srcOrd="8" destOrd="0" presId="urn:microsoft.com/office/officeart/2008/layout/VerticalCurvedList"/>
    <dgm:cxn modelId="{FF097083-1713-4801-8935-BF447B0D98F3}" type="presParOf" srcId="{0E35806F-C90A-4538-B08C-C0AABACE93F4}" destId="{5D1B4A9D-7B5C-464E-89EC-FFD4C3B8507B}" srcOrd="0" destOrd="0" presId="urn:microsoft.com/office/officeart/2008/layout/VerticalCurvedList"/>
    <dgm:cxn modelId="{77BA8FAD-FA72-49CD-B99D-D47A2855E759}" type="presParOf" srcId="{60B4118B-4545-46FC-AC53-44FDBBDCEAFA}" destId="{84648718-E668-4CA9-BB26-7FACBAC948FA}" srcOrd="9" destOrd="0" presId="urn:microsoft.com/office/officeart/2008/layout/VerticalCurvedList"/>
    <dgm:cxn modelId="{3E294DF6-FEF9-44D2-A7F4-802D8C567F9D}" type="presParOf" srcId="{60B4118B-4545-46FC-AC53-44FDBBDCEAFA}" destId="{188DE08A-A76D-42AC-8C34-62FCF4E33F9C}" srcOrd="10" destOrd="0" presId="urn:microsoft.com/office/officeart/2008/layout/VerticalCurvedList"/>
    <dgm:cxn modelId="{48F664C8-F859-45D6-B57F-CC105C6FC575}" type="presParOf" srcId="{188DE08A-A76D-42AC-8C34-62FCF4E33F9C}" destId="{53DA165C-C939-4172-AEE5-8FBEE204C6E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92292-FC73-4AC7-AC1C-667F0B5B11FB}">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300D5-D436-4973-B18A-B98315A05C14}">
      <dsp:nvSpPr>
        <dsp:cNvPr id="0" name=""/>
        <dsp:cNvSpPr/>
      </dsp:nvSpPr>
      <dsp:spPr>
        <a:xfrm>
          <a:off x="509717" y="338558"/>
          <a:ext cx="8054660" cy="677550"/>
        </a:xfrm>
        <a:prstGeom prst="rect">
          <a:avLst/>
        </a:prstGeom>
        <a:solidFill>
          <a:srgbClr val="1F4E78"/>
        </a:solidFill>
        <a:ln w="25400" cap="flat" cmpd="sng" algn="ctr">
          <a:solidFill>
            <a:schemeClr val="lt1">
              <a:hueOff val="0"/>
              <a:satOff val="0"/>
              <a:lumOff val="0"/>
              <a:alphaOff val="0"/>
            </a:schemeClr>
          </a:solidFill>
          <a:prstDash val="solid"/>
        </a:ln>
        <a:effectLst>
          <a:reflection blurRad="6350" stA="50000" endA="3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Asset Growth:</a:t>
          </a:r>
          <a:r>
            <a:rPr lang="en-US" sz="2400" b="1" kern="1200" dirty="0">
              <a:solidFill>
                <a:schemeClr val="bg1"/>
              </a:solidFill>
            </a:rPr>
            <a:t> </a:t>
          </a:r>
          <a:r>
            <a:rPr lang="en-US" sz="1800" b="0" kern="1200" dirty="0">
              <a:solidFill>
                <a:schemeClr val="bg1"/>
              </a:solidFill>
            </a:rPr>
            <a:t>Continue to adopt prudent approach in loan growth</a:t>
          </a:r>
          <a:endParaRPr lang="en-US" sz="2400" b="0" kern="1200" dirty="0">
            <a:solidFill>
              <a:schemeClr val="bg1"/>
            </a:solidFill>
          </a:endParaRPr>
        </a:p>
      </dsp:txBody>
      <dsp:txXfrm>
        <a:off x="509717" y="338558"/>
        <a:ext cx="8054660" cy="677550"/>
      </dsp:txXfrm>
    </dsp:sp>
    <dsp:sp modelId="{A78AECAB-6F87-4A06-A141-B1FEC96FE65A}">
      <dsp:nvSpPr>
        <dsp:cNvPr id="0" name=""/>
        <dsp:cNvSpPr/>
      </dsp:nvSpPr>
      <dsp:spPr>
        <a:xfrm>
          <a:off x="86248" y="253864"/>
          <a:ext cx="846937" cy="8469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8DB44-E83A-408A-8C44-15B6D9B726B2}">
      <dsp:nvSpPr>
        <dsp:cNvPr id="0" name=""/>
        <dsp:cNvSpPr/>
      </dsp:nvSpPr>
      <dsp:spPr>
        <a:xfrm>
          <a:off x="995230" y="1354558"/>
          <a:ext cx="7569147" cy="677550"/>
        </a:xfrm>
        <a:prstGeom prst="rect">
          <a:avLst/>
        </a:prstGeom>
        <a:solidFill>
          <a:srgbClr val="1F4E78"/>
        </a:solidFill>
        <a:ln w="25400" cap="flat" cmpd="sng" algn="ctr">
          <a:solidFill>
            <a:schemeClr val="lt1">
              <a:hueOff val="0"/>
              <a:satOff val="0"/>
              <a:lumOff val="0"/>
              <a:alphaOff val="0"/>
            </a:schemeClr>
          </a:solidFill>
          <a:prstDash val="solid"/>
        </a:ln>
        <a:effectLst>
          <a:reflection blurRad="6350" stA="50000" endA="3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cs typeface="+mn-cs"/>
            </a:rPr>
            <a:t>Expand Deposit Base: </a:t>
          </a:r>
          <a:r>
            <a:rPr lang="en-US" sz="1800" kern="1200" dirty="0">
              <a:solidFill>
                <a:schemeClr val="bg1"/>
              </a:solidFill>
              <a:latin typeface="+mn-lt"/>
              <a:ea typeface="Verdana" panose="020B0604030504040204" pitchFamily="34" charset="0"/>
              <a:cs typeface="Verdana" panose="020B0604030504040204" pitchFamily="34" charset="0"/>
            </a:rPr>
            <a:t>Expanding and diversification of  overall customer base of the Bank</a:t>
          </a:r>
          <a:endParaRPr lang="en-US" sz="1800" b="0" kern="1200" dirty="0">
            <a:solidFill>
              <a:prstClr val="white"/>
            </a:solidFill>
            <a:latin typeface="Calibri"/>
            <a:ea typeface="+mn-ea"/>
            <a:cs typeface="+mn-cs"/>
          </a:endParaRPr>
        </a:p>
      </dsp:txBody>
      <dsp:txXfrm>
        <a:off x="995230" y="1354558"/>
        <a:ext cx="7569147" cy="677550"/>
      </dsp:txXfrm>
    </dsp:sp>
    <dsp:sp modelId="{92AC81B2-585E-4C2A-8005-0AD84056C746}">
      <dsp:nvSpPr>
        <dsp:cNvPr id="0" name=""/>
        <dsp:cNvSpPr/>
      </dsp:nvSpPr>
      <dsp:spPr>
        <a:xfrm>
          <a:off x="571761" y="1269864"/>
          <a:ext cx="846937" cy="8469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47D1E-E09C-4162-B7C0-5AB1469CBF15}">
      <dsp:nvSpPr>
        <dsp:cNvPr id="0" name=""/>
        <dsp:cNvSpPr/>
      </dsp:nvSpPr>
      <dsp:spPr>
        <a:xfrm>
          <a:off x="1144243" y="2370558"/>
          <a:ext cx="7420134" cy="677550"/>
        </a:xfrm>
        <a:prstGeom prst="rect">
          <a:avLst/>
        </a:prstGeom>
        <a:solidFill>
          <a:srgbClr val="1F4E78"/>
        </a:solidFill>
        <a:ln w="25400" cap="flat" cmpd="sng" algn="ctr">
          <a:solidFill>
            <a:schemeClr val="lt1">
              <a:hueOff val="0"/>
              <a:satOff val="0"/>
              <a:lumOff val="0"/>
              <a:alphaOff val="0"/>
            </a:schemeClr>
          </a:solidFill>
          <a:prstDash val="solid"/>
        </a:ln>
        <a:effectLst>
          <a:reflection blurRad="6350" stA="50000" endA="3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cs typeface="+mn-cs"/>
            </a:rPr>
            <a:t>Enhance Fee Income:  </a:t>
          </a:r>
          <a:r>
            <a:rPr lang="en-US" sz="1800" b="0" kern="1200" dirty="0">
              <a:solidFill>
                <a:prstClr val="white"/>
              </a:solidFill>
              <a:latin typeface="Calibri"/>
              <a:ea typeface="+mn-ea"/>
              <a:cs typeface="+mn-cs"/>
            </a:rPr>
            <a:t>Increase share of Other Income to Total Income</a:t>
          </a:r>
        </a:p>
      </dsp:txBody>
      <dsp:txXfrm>
        <a:off x="1144243" y="2370558"/>
        <a:ext cx="7420134" cy="677550"/>
      </dsp:txXfrm>
    </dsp:sp>
    <dsp:sp modelId="{E9F21FA4-45C6-4724-A178-CFB2386525ED}">
      <dsp:nvSpPr>
        <dsp:cNvPr id="0" name=""/>
        <dsp:cNvSpPr/>
      </dsp:nvSpPr>
      <dsp:spPr>
        <a:xfrm>
          <a:off x="720774" y="2285864"/>
          <a:ext cx="846937" cy="8469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FD2F2D-87D2-470E-BCBD-193C9BFF38FB}">
      <dsp:nvSpPr>
        <dsp:cNvPr id="0" name=""/>
        <dsp:cNvSpPr/>
      </dsp:nvSpPr>
      <dsp:spPr>
        <a:xfrm>
          <a:off x="995230" y="3386558"/>
          <a:ext cx="7569147" cy="677550"/>
        </a:xfrm>
        <a:prstGeom prst="rect">
          <a:avLst/>
        </a:prstGeom>
        <a:solidFill>
          <a:srgbClr val="1F4E78"/>
        </a:solidFill>
        <a:ln w="25400" cap="flat" cmpd="sng" algn="ctr">
          <a:solidFill>
            <a:schemeClr val="lt1">
              <a:hueOff val="0"/>
              <a:satOff val="0"/>
              <a:lumOff val="0"/>
              <a:alphaOff val="0"/>
            </a:schemeClr>
          </a:solidFill>
          <a:prstDash val="solid"/>
        </a:ln>
        <a:effectLst>
          <a:reflection blurRad="6350" stA="50000" endA="3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cs typeface="+mn-cs"/>
            </a:rPr>
            <a:t>Digital Transformation: </a:t>
          </a:r>
          <a:r>
            <a:rPr lang="en-US" sz="1800" b="0" kern="1200" dirty="0">
              <a:solidFill>
                <a:prstClr val="white"/>
              </a:solidFill>
              <a:latin typeface="Calibri"/>
              <a:ea typeface="+mn-ea"/>
              <a:cs typeface="+mn-cs"/>
            </a:rPr>
            <a:t>Offering innovative digital products &amp; services through active fintech collaboration</a:t>
          </a:r>
        </a:p>
      </dsp:txBody>
      <dsp:txXfrm>
        <a:off x="995230" y="3386558"/>
        <a:ext cx="7569147" cy="677550"/>
      </dsp:txXfrm>
    </dsp:sp>
    <dsp:sp modelId="{5D1B4A9D-7B5C-464E-89EC-FFD4C3B8507B}">
      <dsp:nvSpPr>
        <dsp:cNvPr id="0" name=""/>
        <dsp:cNvSpPr/>
      </dsp:nvSpPr>
      <dsp:spPr>
        <a:xfrm>
          <a:off x="571761" y="3301864"/>
          <a:ext cx="846937" cy="8469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48718-E668-4CA9-BB26-7FACBAC948FA}">
      <dsp:nvSpPr>
        <dsp:cNvPr id="0" name=""/>
        <dsp:cNvSpPr/>
      </dsp:nvSpPr>
      <dsp:spPr>
        <a:xfrm>
          <a:off x="509717" y="4402558"/>
          <a:ext cx="8054660" cy="677550"/>
        </a:xfrm>
        <a:prstGeom prst="rect">
          <a:avLst/>
        </a:prstGeom>
        <a:solidFill>
          <a:srgbClr val="1F4E78"/>
        </a:solidFill>
        <a:ln w="25400" cap="flat" cmpd="sng" algn="ctr">
          <a:solidFill>
            <a:schemeClr val="lt1">
              <a:hueOff val="0"/>
              <a:satOff val="0"/>
              <a:lumOff val="0"/>
              <a:alphaOff val="0"/>
            </a:schemeClr>
          </a:solidFill>
          <a:prstDash val="solid"/>
        </a:ln>
        <a:effectLst>
          <a:reflection blurRad="6350" stA="50000" endA="3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prstClr val="white"/>
              </a:solidFill>
              <a:latin typeface="Calibri"/>
              <a:ea typeface="+mn-ea"/>
              <a:cs typeface="+mn-cs"/>
            </a:rPr>
            <a:t>Improve Operational Efficiency: </a:t>
          </a:r>
          <a:r>
            <a:rPr lang="en-GB" sz="1800" b="0" kern="1200" dirty="0">
              <a:solidFill>
                <a:prstClr val="white"/>
              </a:solidFill>
              <a:latin typeface="Calibri"/>
              <a:ea typeface="+mn-ea"/>
              <a:cs typeface="+mn-cs"/>
            </a:rPr>
            <a:t>Maximizing STP through </a:t>
          </a:r>
          <a:r>
            <a:rPr lang="en-US" sz="1800" b="0" kern="1200" dirty="0">
              <a:solidFill>
                <a:prstClr val="white"/>
              </a:solidFill>
              <a:latin typeface="Calibri"/>
              <a:ea typeface="+mn-ea"/>
              <a:cs typeface="+mn-cs"/>
            </a:rPr>
            <a:t>adoption of digital and robotic process automation </a:t>
          </a:r>
        </a:p>
      </dsp:txBody>
      <dsp:txXfrm>
        <a:off x="509717" y="4402558"/>
        <a:ext cx="8054660" cy="677550"/>
      </dsp:txXfrm>
    </dsp:sp>
    <dsp:sp modelId="{53DA165C-C939-4172-AEE5-8FBEE204C6E9}">
      <dsp:nvSpPr>
        <dsp:cNvPr id="0" name=""/>
        <dsp:cNvSpPr/>
      </dsp:nvSpPr>
      <dsp:spPr>
        <a:xfrm>
          <a:off x="86248" y="4317864"/>
          <a:ext cx="846937" cy="8469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drawing1.xml><?xml version="1.0" encoding="utf-8"?>
<c:userShapes xmlns:c="http://schemas.openxmlformats.org/drawingml/2006/chart">
  <cdr:relSizeAnchor xmlns:cdr="http://schemas.openxmlformats.org/drawingml/2006/chartDrawing">
    <cdr:from>
      <cdr:x>0.22685</cdr:x>
      <cdr:y>0.23648</cdr:y>
    </cdr:from>
    <cdr:to>
      <cdr:x>0.87023</cdr:x>
      <cdr:y>0.29818</cdr:y>
    </cdr:to>
    <cdr:cxnSp macro="">
      <cdr:nvCxnSpPr>
        <cdr:cNvPr id="2" name="Straight Arrow Connector 1">
          <a:extLst xmlns:a="http://schemas.openxmlformats.org/drawingml/2006/main">
            <a:ext uri="{FF2B5EF4-FFF2-40B4-BE49-F238E27FC236}">
              <a16:creationId xmlns:a16="http://schemas.microsoft.com/office/drawing/2014/main" id="{3454747D-4D60-48F7-9342-A48D1938FC91}"/>
            </a:ext>
          </a:extLst>
        </cdr:cNvPr>
        <cdr:cNvCxnSpPr>
          <a:cxnSpLocks xmlns:a="http://schemas.openxmlformats.org/drawingml/2006/main"/>
        </cdr:cNvCxnSpPr>
      </cdr:nvCxnSpPr>
      <cdr:spPr>
        <a:xfrm xmlns:a="http://schemas.openxmlformats.org/drawingml/2006/main" flipV="1">
          <a:off x="808905" y="488853"/>
          <a:ext cx="2294210" cy="127549"/>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0.4302</cdr:x>
      <cdr:y>0.15233</cdr:y>
    </cdr:from>
    <cdr:to>
      <cdr:x>0.70396</cdr:x>
      <cdr:y>0.26306</cdr:y>
    </cdr:to>
    <cdr:sp macro="" textlink="">
      <cdr:nvSpPr>
        <cdr:cNvPr id="3" name="TextBox 8">
          <a:extLst xmlns:a="http://schemas.openxmlformats.org/drawingml/2006/main">
            <a:ext uri="{FF2B5EF4-FFF2-40B4-BE49-F238E27FC236}">
              <a16:creationId xmlns:a16="http://schemas.microsoft.com/office/drawing/2014/main" id="{778DDD14-C58B-4269-B93D-D5942D008608}"/>
            </a:ext>
          </a:extLst>
        </cdr:cNvPr>
        <cdr:cNvSpPr txBox="1"/>
      </cdr:nvSpPr>
      <cdr:spPr>
        <a:xfrm xmlns:a="http://schemas.openxmlformats.org/drawingml/2006/main" rot="21348691">
          <a:off x="1548002" y="338718"/>
          <a:ext cx="9850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chemeClr val="accent2">
                  <a:lumMod val="75000"/>
                </a:schemeClr>
              </a:solidFill>
              <a:effectLst/>
              <a:uLnTx/>
              <a:uFillTx/>
              <a:latin typeface="Univers" panose="020B0503020202020204" pitchFamily="34" charset="0"/>
            </a:rPr>
            <a:t>CAGR</a:t>
          </a:r>
          <a:r>
            <a:rPr kumimoji="0" lang="en-IN" sz="1000" b="1" i="0" u="none" strike="noStrike" kern="1200" cap="none" spc="0" normalizeH="0" noProof="0" dirty="0">
              <a:ln>
                <a:noFill/>
              </a:ln>
              <a:solidFill>
                <a:schemeClr val="accent2">
                  <a:lumMod val="75000"/>
                </a:schemeClr>
              </a:solidFill>
              <a:effectLst/>
              <a:uLnTx/>
              <a:uFillTx/>
              <a:latin typeface="Univers" panose="020B0503020202020204" pitchFamily="34" charset="0"/>
            </a:rPr>
            <a:t> </a:t>
          </a:r>
          <a:r>
            <a:rPr lang="en-IN" sz="1000" b="1" dirty="0">
              <a:solidFill>
                <a:schemeClr val="accent2">
                  <a:lumMod val="75000"/>
                </a:schemeClr>
              </a:solidFill>
              <a:latin typeface="Univers" panose="020B0503020202020204" pitchFamily="34" charset="0"/>
            </a:rPr>
            <a:t>4</a:t>
          </a:r>
          <a:r>
            <a:rPr lang="en-IN" sz="1000" b="1" noProof="0" dirty="0">
              <a:solidFill>
                <a:schemeClr val="accent2">
                  <a:lumMod val="75000"/>
                </a:schemeClr>
              </a:solidFill>
              <a:latin typeface="Univers" panose="020B0503020202020204" pitchFamily="34" charset="0"/>
            </a:rPr>
            <a:t>%</a:t>
          </a:r>
          <a:endParaRPr kumimoji="0" lang="en-IN" sz="1000" b="1" i="0" u="none" strike="noStrike" kern="1200" cap="none" spc="0" normalizeH="0" baseline="0" noProof="0" dirty="0">
            <a:ln>
              <a:noFill/>
            </a:ln>
            <a:solidFill>
              <a:schemeClr val="accent2">
                <a:lumMod val="75000"/>
              </a:schemeClr>
            </a:solidFill>
            <a:effectLst/>
            <a:uLnTx/>
            <a:uFillTx/>
            <a:latin typeface="Univers" panose="020B0503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0.22325</cdr:x>
      <cdr:y>0.22246</cdr:y>
    </cdr:from>
    <cdr:to>
      <cdr:x>0.87141</cdr:x>
      <cdr:y>0.2688</cdr:y>
    </cdr:to>
    <cdr:cxnSp macro="">
      <cdr:nvCxnSpPr>
        <cdr:cNvPr id="2" name="Straight Arrow Connector 1">
          <a:extLst xmlns:a="http://schemas.openxmlformats.org/drawingml/2006/main">
            <a:ext uri="{FF2B5EF4-FFF2-40B4-BE49-F238E27FC236}">
              <a16:creationId xmlns:a16="http://schemas.microsoft.com/office/drawing/2014/main" id="{3454747D-4D60-48F7-9342-A48D1938FC91}"/>
            </a:ext>
          </a:extLst>
        </cdr:cNvPr>
        <cdr:cNvCxnSpPr>
          <a:cxnSpLocks xmlns:a="http://schemas.openxmlformats.org/drawingml/2006/main"/>
        </cdr:cNvCxnSpPr>
      </cdr:nvCxnSpPr>
      <cdr:spPr>
        <a:xfrm xmlns:a="http://schemas.openxmlformats.org/drawingml/2006/main" flipV="1">
          <a:off x="905491" y="426761"/>
          <a:ext cx="2628904" cy="8889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0.43069</cdr:x>
      <cdr:y>0.13737</cdr:y>
    </cdr:from>
    <cdr:to>
      <cdr:x>0.70445</cdr:x>
      <cdr:y>0.24811</cdr:y>
    </cdr:to>
    <cdr:sp macro="" textlink="">
      <cdr:nvSpPr>
        <cdr:cNvPr id="3" name="TextBox 8">
          <a:extLst xmlns:a="http://schemas.openxmlformats.org/drawingml/2006/main">
            <a:ext uri="{FF2B5EF4-FFF2-40B4-BE49-F238E27FC236}">
              <a16:creationId xmlns:a16="http://schemas.microsoft.com/office/drawing/2014/main" id="{778DDD14-C58B-4269-B93D-D5942D008608}"/>
            </a:ext>
          </a:extLst>
        </cdr:cNvPr>
        <cdr:cNvSpPr txBox="1"/>
      </cdr:nvSpPr>
      <cdr:spPr>
        <a:xfrm xmlns:a="http://schemas.openxmlformats.org/drawingml/2006/main" rot="21411296">
          <a:off x="1408878" y="305464"/>
          <a:ext cx="89552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chemeClr val="accent2">
                  <a:lumMod val="75000"/>
                </a:schemeClr>
              </a:solidFill>
              <a:effectLst/>
              <a:uLnTx/>
              <a:uFillTx/>
              <a:latin typeface="Univers" panose="020B0503020202020204" pitchFamily="34" charset="0"/>
            </a:rPr>
            <a:t>CAGR </a:t>
          </a:r>
          <a:r>
            <a:rPr lang="en-IN" sz="1000" b="1" dirty="0">
              <a:solidFill>
                <a:schemeClr val="accent2">
                  <a:lumMod val="75000"/>
                </a:schemeClr>
              </a:solidFill>
              <a:latin typeface="Univers" panose="020B0503020202020204" pitchFamily="34" charset="0"/>
            </a:rPr>
            <a:t>3.6%</a:t>
          </a:r>
          <a:endParaRPr kumimoji="0" lang="en-IN" sz="1000" b="1" i="0" u="none" strike="noStrike" kern="1200" cap="none" spc="0" normalizeH="0" baseline="0" noProof="0" dirty="0">
            <a:ln>
              <a:noFill/>
            </a:ln>
            <a:solidFill>
              <a:schemeClr val="accent2">
                <a:lumMod val="75000"/>
              </a:schemeClr>
            </a:solidFill>
            <a:effectLst/>
            <a:uLnTx/>
            <a:uFillTx/>
            <a:latin typeface="Univers" panose="020B0503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0.22325</cdr:x>
      <cdr:y>0.22246</cdr:y>
    </cdr:from>
    <cdr:to>
      <cdr:x>0.87141</cdr:x>
      <cdr:y>0.2688</cdr:y>
    </cdr:to>
    <cdr:cxnSp macro="">
      <cdr:nvCxnSpPr>
        <cdr:cNvPr id="2" name="Straight Arrow Connector 1">
          <a:extLst xmlns:a="http://schemas.openxmlformats.org/drawingml/2006/main">
            <a:ext uri="{FF2B5EF4-FFF2-40B4-BE49-F238E27FC236}">
              <a16:creationId xmlns:a16="http://schemas.microsoft.com/office/drawing/2014/main" id="{3454747D-4D60-48F7-9342-A48D1938FC91}"/>
            </a:ext>
          </a:extLst>
        </cdr:cNvPr>
        <cdr:cNvCxnSpPr>
          <a:cxnSpLocks xmlns:a="http://schemas.openxmlformats.org/drawingml/2006/main"/>
        </cdr:cNvCxnSpPr>
      </cdr:nvCxnSpPr>
      <cdr:spPr>
        <a:xfrm xmlns:a="http://schemas.openxmlformats.org/drawingml/2006/main" flipV="1">
          <a:off x="905491" y="426761"/>
          <a:ext cx="2628904" cy="8889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0.39907</cdr:x>
      <cdr:y>0.13737</cdr:y>
    </cdr:from>
    <cdr:to>
      <cdr:x>0.67283</cdr:x>
      <cdr:y>0.24811</cdr:y>
    </cdr:to>
    <cdr:sp macro="" textlink="">
      <cdr:nvSpPr>
        <cdr:cNvPr id="3" name="TextBox 8">
          <a:extLst xmlns:a="http://schemas.openxmlformats.org/drawingml/2006/main">
            <a:ext uri="{FF2B5EF4-FFF2-40B4-BE49-F238E27FC236}">
              <a16:creationId xmlns:a16="http://schemas.microsoft.com/office/drawing/2014/main" id="{778DDD14-C58B-4269-B93D-D5942D008608}"/>
            </a:ext>
          </a:extLst>
        </cdr:cNvPr>
        <cdr:cNvSpPr txBox="1"/>
      </cdr:nvSpPr>
      <cdr:spPr>
        <a:xfrm xmlns:a="http://schemas.openxmlformats.org/drawingml/2006/main" rot="21411296">
          <a:off x="1305450" y="305464"/>
          <a:ext cx="89552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chemeClr val="accent2">
                  <a:lumMod val="75000"/>
                </a:schemeClr>
              </a:solidFill>
              <a:effectLst/>
              <a:uLnTx/>
              <a:uFillTx/>
              <a:latin typeface="Univers" panose="020B0503020202020204" pitchFamily="34" charset="0"/>
            </a:rPr>
            <a:t>CAGR </a:t>
          </a:r>
          <a:r>
            <a:rPr lang="en-IN" sz="1000" b="1" dirty="0">
              <a:solidFill>
                <a:schemeClr val="accent2">
                  <a:lumMod val="75000"/>
                </a:schemeClr>
              </a:solidFill>
              <a:latin typeface="Univers" panose="020B0503020202020204" pitchFamily="34" charset="0"/>
            </a:rPr>
            <a:t>4.3%</a:t>
          </a:r>
          <a:endParaRPr kumimoji="0" lang="en-IN" sz="1000" b="1" i="0" u="none" strike="noStrike" kern="1200" cap="none" spc="0" normalizeH="0" baseline="0" noProof="0" dirty="0">
            <a:ln>
              <a:noFill/>
            </a:ln>
            <a:solidFill>
              <a:schemeClr val="accent2">
                <a:lumMod val="75000"/>
              </a:schemeClr>
            </a:solidFill>
            <a:effectLst/>
            <a:uLnTx/>
            <a:uFillTx/>
            <a:latin typeface="Univers" panose="020B0503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9"/>
            <a:ext cx="2946276" cy="496669"/>
          </a:xfrm>
          <a:prstGeom prst="rect">
            <a:avLst/>
          </a:prstGeom>
          <a:noFill/>
          <a:ln w="9525">
            <a:noFill/>
            <a:miter lim="800000"/>
            <a:headEnd/>
            <a:tailEnd/>
          </a:ln>
          <a:effectLst/>
        </p:spPr>
        <p:txBody>
          <a:bodyPr vert="horz" wrap="square" lIns="96193" tIns="48096" rIns="96193" bIns="48096" numCol="1" anchor="t" anchorCtr="0" compatLnSpc="1">
            <a:prstTxWarp prst="textNoShape">
              <a:avLst/>
            </a:prstTxWarp>
          </a:bodyPr>
          <a:lstStyle>
            <a:lvl1pPr defTabSz="962010">
              <a:defRPr sz="1100">
                <a:latin typeface="Arial" pitchFamily="34" charset="0"/>
                <a:cs typeface="+mn-cs"/>
              </a:defRPr>
            </a:lvl1pPr>
          </a:lstStyle>
          <a:p>
            <a:pPr>
              <a:defRPr/>
            </a:pPr>
            <a:r>
              <a:rPr lang="en-US" dirty="0"/>
              <a:t>1</a:t>
            </a:r>
          </a:p>
        </p:txBody>
      </p:sp>
      <p:sp>
        <p:nvSpPr>
          <p:cNvPr id="17411" name="Rectangle 3"/>
          <p:cNvSpPr>
            <a:spLocks noGrp="1" noChangeArrowheads="1"/>
          </p:cNvSpPr>
          <p:nvPr>
            <p:ph type="dt" sz="quarter" idx="1"/>
          </p:nvPr>
        </p:nvSpPr>
        <p:spPr bwMode="auto">
          <a:xfrm>
            <a:off x="3849865" y="9"/>
            <a:ext cx="2946276" cy="496669"/>
          </a:xfrm>
          <a:prstGeom prst="rect">
            <a:avLst/>
          </a:prstGeom>
          <a:noFill/>
          <a:ln w="9525">
            <a:noFill/>
            <a:miter lim="800000"/>
            <a:headEnd/>
            <a:tailEnd/>
          </a:ln>
          <a:effectLst/>
        </p:spPr>
        <p:txBody>
          <a:bodyPr vert="horz" wrap="square" lIns="96193" tIns="48096" rIns="96193" bIns="48096" numCol="1" anchor="t" anchorCtr="0" compatLnSpc="1">
            <a:prstTxWarp prst="textNoShape">
              <a:avLst/>
            </a:prstTxWarp>
          </a:bodyPr>
          <a:lstStyle>
            <a:lvl1pPr algn="r" defTabSz="962010">
              <a:defRPr sz="1100">
                <a:latin typeface="Arial" pitchFamily="34" charset="0"/>
                <a:cs typeface="+mn-cs"/>
              </a:defRPr>
            </a:lvl1pPr>
          </a:lstStyle>
          <a:p>
            <a:pPr>
              <a:defRPr/>
            </a:pPr>
            <a:endParaRPr lang="en-US" dirty="0"/>
          </a:p>
        </p:txBody>
      </p:sp>
      <p:sp>
        <p:nvSpPr>
          <p:cNvPr id="17412" name="Rectangle 4"/>
          <p:cNvSpPr>
            <a:spLocks noGrp="1" noChangeArrowheads="1"/>
          </p:cNvSpPr>
          <p:nvPr>
            <p:ph type="ftr" sz="quarter" idx="2"/>
          </p:nvPr>
        </p:nvSpPr>
        <p:spPr bwMode="auto">
          <a:xfrm>
            <a:off x="2" y="9428280"/>
            <a:ext cx="2946276" cy="496669"/>
          </a:xfrm>
          <a:prstGeom prst="rect">
            <a:avLst/>
          </a:prstGeom>
          <a:noFill/>
          <a:ln w="9525">
            <a:noFill/>
            <a:miter lim="800000"/>
            <a:headEnd/>
            <a:tailEnd/>
          </a:ln>
          <a:effectLst/>
        </p:spPr>
        <p:txBody>
          <a:bodyPr vert="horz" wrap="square" lIns="96193" tIns="48096" rIns="96193" bIns="48096" numCol="1" anchor="b" anchorCtr="0" compatLnSpc="1">
            <a:prstTxWarp prst="textNoShape">
              <a:avLst/>
            </a:prstTxWarp>
          </a:bodyPr>
          <a:lstStyle>
            <a:lvl1pPr defTabSz="962010">
              <a:defRPr sz="1100">
                <a:latin typeface="Arial" pitchFamily="34" charset="0"/>
                <a:cs typeface="+mn-cs"/>
              </a:defRPr>
            </a:lvl1pPr>
          </a:lstStyle>
          <a:p>
            <a:pPr>
              <a:defRPr/>
            </a:pPr>
            <a:endParaRPr lang="en-US" dirty="0"/>
          </a:p>
        </p:txBody>
      </p:sp>
      <p:sp>
        <p:nvSpPr>
          <p:cNvPr id="17413" name="Rectangle 5"/>
          <p:cNvSpPr>
            <a:spLocks noGrp="1" noChangeArrowheads="1"/>
          </p:cNvSpPr>
          <p:nvPr>
            <p:ph type="sldNum" sz="quarter" idx="3"/>
          </p:nvPr>
        </p:nvSpPr>
        <p:spPr bwMode="auto">
          <a:xfrm>
            <a:off x="3849865" y="9428280"/>
            <a:ext cx="2946276" cy="496669"/>
          </a:xfrm>
          <a:prstGeom prst="rect">
            <a:avLst/>
          </a:prstGeom>
          <a:noFill/>
          <a:ln w="9525">
            <a:noFill/>
            <a:miter lim="800000"/>
            <a:headEnd/>
            <a:tailEnd/>
          </a:ln>
          <a:effectLst/>
        </p:spPr>
        <p:txBody>
          <a:bodyPr vert="horz" wrap="square" lIns="96193" tIns="48096" rIns="96193" bIns="48096" numCol="1" anchor="b" anchorCtr="0" compatLnSpc="1">
            <a:prstTxWarp prst="textNoShape">
              <a:avLst/>
            </a:prstTxWarp>
          </a:bodyPr>
          <a:lstStyle>
            <a:lvl1pPr algn="r" defTabSz="962010">
              <a:defRPr sz="1100">
                <a:latin typeface="Arial" pitchFamily="34" charset="0"/>
                <a:cs typeface="+mn-cs"/>
              </a:defRPr>
            </a:lvl1pPr>
          </a:lstStyle>
          <a:p>
            <a:pPr>
              <a:defRPr/>
            </a:pPr>
            <a:fld id="{B3326550-D59F-4A8E-B176-A1EAD8729536}" type="slidenum">
              <a:rPr lang="en-US"/>
              <a:pPr>
                <a:defRPr/>
              </a:pPr>
              <a:t>‹#›</a:t>
            </a:fld>
            <a:endParaRPr lang="en-US" dirty="0"/>
          </a:p>
        </p:txBody>
      </p:sp>
    </p:spTree>
    <p:extLst>
      <p:ext uri="{BB962C8B-B14F-4D97-AF65-F5344CB8AC3E}">
        <p14:creationId xmlns:p14="http://schemas.microsoft.com/office/powerpoint/2010/main" val="2157558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9"/>
            <a:ext cx="2946276" cy="496669"/>
          </a:xfrm>
          <a:prstGeom prst="rect">
            <a:avLst/>
          </a:prstGeom>
          <a:noFill/>
          <a:ln w="9525">
            <a:noFill/>
            <a:miter lim="800000"/>
            <a:headEnd/>
            <a:tailEnd/>
          </a:ln>
          <a:effectLst/>
        </p:spPr>
        <p:txBody>
          <a:bodyPr vert="horz" wrap="square" lIns="96193" tIns="48096" rIns="96193" bIns="48096" numCol="1" anchor="t" anchorCtr="0" compatLnSpc="1">
            <a:prstTxWarp prst="textNoShape">
              <a:avLst/>
            </a:prstTxWarp>
          </a:bodyPr>
          <a:lstStyle>
            <a:lvl1pPr defTabSz="962010">
              <a:defRPr sz="1100">
                <a:latin typeface="Arial" pitchFamily="34" charset="0"/>
                <a:cs typeface="+mn-cs"/>
              </a:defRPr>
            </a:lvl1pPr>
          </a:lstStyle>
          <a:p>
            <a:pPr>
              <a:defRPr/>
            </a:pPr>
            <a:r>
              <a:rPr lang="en-US" dirty="0"/>
              <a:t>1</a:t>
            </a:r>
          </a:p>
        </p:txBody>
      </p:sp>
      <p:sp>
        <p:nvSpPr>
          <p:cNvPr id="18435" name="Rectangle 3"/>
          <p:cNvSpPr>
            <a:spLocks noGrp="1" noChangeArrowheads="1"/>
          </p:cNvSpPr>
          <p:nvPr>
            <p:ph type="dt" idx="1"/>
          </p:nvPr>
        </p:nvSpPr>
        <p:spPr bwMode="auto">
          <a:xfrm>
            <a:off x="3849865" y="9"/>
            <a:ext cx="2946276" cy="496669"/>
          </a:xfrm>
          <a:prstGeom prst="rect">
            <a:avLst/>
          </a:prstGeom>
          <a:noFill/>
          <a:ln w="9525">
            <a:noFill/>
            <a:miter lim="800000"/>
            <a:headEnd/>
            <a:tailEnd/>
          </a:ln>
          <a:effectLst/>
        </p:spPr>
        <p:txBody>
          <a:bodyPr vert="horz" wrap="square" lIns="96193" tIns="48096" rIns="96193" bIns="48096" numCol="1" anchor="t" anchorCtr="0" compatLnSpc="1">
            <a:prstTxWarp prst="textNoShape">
              <a:avLst/>
            </a:prstTxWarp>
          </a:bodyPr>
          <a:lstStyle>
            <a:lvl1pPr algn="r" defTabSz="962010">
              <a:defRPr sz="1100">
                <a:latin typeface="Arial" pitchFamily="34"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90488" y="742950"/>
            <a:ext cx="6616700" cy="37226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0390" y="4715840"/>
            <a:ext cx="5436909" cy="4466649"/>
          </a:xfrm>
          <a:prstGeom prst="rect">
            <a:avLst/>
          </a:prstGeom>
          <a:noFill/>
          <a:ln w="9525">
            <a:noFill/>
            <a:miter lim="800000"/>
            <a:headEnd/>
            <a:tailEnd/>
          </a:ln>
          <a:effectLst/>
        </p:spPr>
        <p:txBody>
          <a:bodyPr vert="horz" wrap="square" lIns="96193" tIns="48096" rIns="96193" bIns="4809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2" y="9428280"/>
            <a:ext cx="2946276" cy="496669"/>
          </a:xfrm>
          <a:prstGeom prst="rect">
            <a:avLst/>
          </a:prstGeom>
          <a:noFill/>
          <a:ln w="9525">
            <a:noFill/>
            <a:miter lim="800000"/>
            <a:headEnd/>
            <a:tailEnd/>
          </a:ln>
          <a:effectLst/>
        </p:spPr>
        <p:txBody>
          <a:bodyPr vert="horz" wrap="square" lIns="96193" tIns="48096" rIns="96193" bIns="48096" numCol="1" anchor="b" anchorCtr="0" compatLnSpc="1">
            <a:prstTxWarp prst="textNoShape">
              <a:avLst/>
            </a:prstTxWarp>
          </a:bodyPr>
          <a:lstStyle>
            <a:lvl1pPr defTabSz="962010">
              <a:defRPr sz="1100">
                <a:latin typeface="Arial" pitchFamily="34" charset="0"/>
                <a:cs typeface="+mn-cs"/>
              </a:defRPr>
            </a:lvl1pPr>
          </a:lstStyle>
          <a:p>
            <a:pPr>
              <a:defRPr/>
            </a:pPr>
            <a:endParaRPr lang="en-US" dirty="0"/>
          </a:p>
        </p:txBody>
      </p:sp>
      <p:sp>
        <p:nvSpPr>
          <p:cNvPr id="18439" name="Rectangle 7"/>
          <p:cNvSpPr>
            <a:spLocks noGrp="1" noChangeArrowheads="1"/>
          </p:cNvSpPr>
          <p:nvPr>
            <p:ph type="sldNum" sz="quarter" idx="5"/>
          </p:nvPr>
        </p:nvSpPr>
        <p:spPr bwMode="auto">
          <a:xfrm>
            <a:off x="3849865" y="9428280"/>
            <a:ext cx="2946276" cy="496669"/>
          </a:xfrm>
          <a:prstGeom prst="rect">
            <a:avLst/>
          </a:prstGeom>
          <a:noFill/>
          <a:ln w="9525">
            <a:noFill/>
            <a:miter lim="800000"/>
            <a:headEnd/>
            <a:tailEnd/>
          </a:ln>
          <a:effectLst/>
        </p:spPr>
        <p:txBody>
          <a:bodyPr vert="horz" wrap="square" lIns="96193" tIns="48096" rIns="96193" bIns="48096" numCol="1" anchor="b" anchorCtr="0" compatLnSpc="1">
            <a:prstTxWarp prst="textNoShape">
              <a:avLst/>
            </a:prstTxWarp>
          </a:bodyPr>
          <a:lstStyle>
            <a:lvl1pPr algn="r" defTabSz="962010">
              <a:defRPr sz="1100">
                <a:latin typeface="Arial" pitchFamily="34" charset="0"/>
                <a:cs typeface="+mn-cs"/>
              </a:defRPr>
            </a:lvl1pPr>
          </a:lstStyle>
          <a:p>
            <a:pPr>
              <a:defRPr/>
            </a:pPr>
            <a:fld id="{C1621C13-9637-4AF3-9220-B68D2B9E1F5F}" type="slidenum">
              <a:rPr lang="en-US"/>
              <a:pPr>
                <a:defRPr/>
              </a:pPr>
              <a:t>‹#›</a:t>
            </a:fld>
            <a:endParaRPr lang="en-US" dirty="0"/>
          </a:p>
        </p:txBody>
      </p:sp>
    </p:spTree>
    <p:extLst>
      <p:ext uri="{BB962C8B-B14F-4D97-AF65-F5344CB8AC3E}">
        <p14:creationId xmlns:p14="http://schemas.microsoft.com/office/powerpoint/2010/main" val="421965463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1</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a:latin typeface="Arial" charset="0"/>
              <a:ea typeface="Mangal" pitchFamily="2"/>
            </a:endParaRPr>
          </a:p>
        </p:txBody>
      </p:sp>
    </p:spTree>
    <p:extLst>
      <p:ext uri="{BB962C8B-B14F-4D97-AF65-F5344CB8AC3E}">
        <p14:creationId xmlns:p14="http://schemas.microsoft.com/office/powerpoint/2010/main" val="236403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10</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3259763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11</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3842318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12</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a:latin typeface="Arial" charset="0"/>
              <a:ea typeface="Mangal" pitchFamily="2"/>
            </a:endParaRPr>
          </a:p>
        </p:txBody>
      </p:sp>
    </p:spTree>
    <p:extLst>
      <p:ext uri="{BB962C8B-B14F-4D97-AF65-F5344CB8AC3E}">
        <p14:creationId xmlns:p14="http://schemas.microsoft.com/office/powerpoint/2010/main" val="2211436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13</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a:latin typeface="Arial" charset="0"/>
              <a:ea typeface="Mangal" pitchFamily="2"/>
            </a:endParaRPr>
          </a:p>
        </p:txBody>
      </p:sp>
    </p:spTree>
    <p:extLst>
      <p:ext uri="{BB962C8B-B14F-4D97-AF65-F5344CB8AC3E}">
        <p14:creationId xmlns:p14="http://schemas.microsoft.com/office/powerpoint/2010/main" val="3446227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14</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2360843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15</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404838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16</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106363" y="738188"/>
            <a:ext cx="6584950" cy="3703637"/>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231666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17</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a:latin typeface="Arial" charset="0"/>
              <a:ea typeface="Mangal" pitchFamily="2"/>
            </a:endParaRPr>
          </a:p>
        </p:txBody>
      </p:sp>
    </p:spTree>
    <p:extLst>
      <p:ext uri="{BB962C8B-B14F-4D97-AF65-F5344CB8AC3E}">
        <p14:creationId xmlns:p14="http://schemas.microsoft.com/office/powerpoint/2010/main" val="1876292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18</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1050377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19</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106363" y="738188"/>
            <a:ext cx="6584950" cy="3703637"/>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34806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2</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a:latin typeface="Arial" charset="0"/>
              <a:ea typeface="Mangal" pitchFamily="2"/>
            </a:endParaRPr>
          </a:p>
        </p:txBody>
      </p:sp>
    </p:spTree>
    <p:extLst>
      <p:ext uri="{BB962C8B-B14F-4D97-AF65-F5344CB8AC3E}">
        <p14:creationId xmlns:p14="http://schemas.microsoft.com/office/powerpoint/2010/main" val="2495828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20</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a:latin typeface="Arial" charset="0"/>
              <a:ea typeface="Mangal" pitchFamily="2"/>
            </a:endParaRPr>
          </a:p>
        </p:txBody>
      </p:sp>
    </p:spTree>
    <p:extLst>
      <p:ext uri="{BB962C8B-B14F-4D97-AF65-F5344CB8AC3E}">
        <p14:creationId xmlns:p14="http://schemas.microsoft.com/office/powerpoint/2010/main" val="3012251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21</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1883560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22</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a:latin typeface="Arial" charset="0"/>
              <a:ea typeface="Mangal" pitchFamily="2"/>
            </a:endParaRPr>
          </a:p>
        </p:txBody>
      </p:sp>
    </p:spTree>
    <p:extLst>
      <p:ext uri="{BB962C8B-B14F-4D97-AF65-F5344CB8AC3E}">
        <p14:creationId xmlns:p14="http://schemas.microsoft.com/office/powerpoint/2010/main" val="1513591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23</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2625943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24</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51027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3</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3564665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4</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a:latin typeface="Arial" charset="0"/>
              <a:ea typeface="Mangal" pitchFamily="2"/>
            </a:endParaRPr>
          </a:p>
        </p:txBody>
      </p:sp>
    </p:spTree>
    <p:extLst>
      <p:ext uri="{BB962C8B-B14F-4D97-AF65-F5344CB8AC3E}">
        <p14:creationId xmlns:p14="http://schemas.microsoft.com/office/powerpoint/2010/main" val="265391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5</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350304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6</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158184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7</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342506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8</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dirty="0">
              <a:latin typeface="Arial" charset="0"/>
              <a:ea typeface="Mangal" pitchFamily="2"/>
            </a:endParaRPr>
          </a:p>
        </p:txBody>
      </p:sp>
    </p:spTree>
    <p:extLst>
      <p:ext uri="{BB962C8B-B14F-4D97-AF65-F5344CB8AC3E}">
        <p14:creationId xmlns:p14="http://schemas.microsoft.com/office/powerpoint/2010/main" val="80588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pPr defTabSz="960493"/>
            <a:r>
              <a:rPr lang="en-US" dirty="0">
                <a:latin typeface="Arial" charset="0"/>
                <a:cs typeface="Arial" charset="0"/>
              </a:rPr>
              <a:t>1</a:t>
            </a:r>
          </a:p>
        </p:txBody>
      </p:sp>
      <p:sp>
        <p:nvSpPr>
          <p:cNvPr id="14339" name="Rectangle 7"/>
          <p:cNvSpPr>
            <a:spLocks noGrp="1" noChangeArrowheads="1"/>
          </p:cNvSpPr>
          <p:nvPr>
            <p:ph type="sldNum" sz="quarter" idx="5"/>
          </p:nvPr>
        </p:nvSpPr>
        <p:spPr>
          <a:noFill/>
        </p:spPr>
        <p:txBody>
          <a:bodyPr/>
          <a:lstStyle/>
          <a:p>
            <a:pPr defTabSz="960493"/>
            <a:fld id="{FDBFB54C-B1BA-40CF-90F7-8D91C96A7701}" type="slidenum">
              <a:rPr lang="en-US" smtClean="0">
                <a:latin typeface="Arial" charset="0"/>
                <a:cs typeface="Arial" charset="0"/>
              </a:rPr>
              <a:pPr defTabSz="960493"/>
              <a:t>9</a:t>
            </a:fld>
            <a:endParaRPr lang="en-US" dirty="0">
              <a:latin typeface="Arial" charset="0"/>
              <a:cs typeface="Arial" charset="0"/>
            </a:endParaRPr>
          </a:p>
        </p:txBody>
      </p:sp>
      <p:sp>
        <p:nvSpPr>
          <p:cNvPr id="14340" name="Rectangle 2"/>
          <p:cNvSpPr>
            <a:spLocks noGrp="1" noRot="1" noChangeAspect="1" noChangeArrowheads="1" noTextEdit="1"/>
          </p:cNvSpPr>
          <p:nvPr>
            <p:ph type="sldImg"/>
          </p:nvPr>
        </p:nvSpPr>
        <p:spPr>
          <a:xfrm>
            <a:off x="90488" y="742950"/>
            <a:ext cx="6616700" cy="3722688"/>
          </a:xfrm>
          <a:ln/>
        </p:spPr>
      </p:sp>
      <p:sp>
        <p:nvSpPr>
          <p:cNvPr id="14341" name="Rectangle 3"/>
          <p:cNvSpPr>
            <a:spLocks noGrp="1" noChangeArrowheads="1"/>
          </p:cNvSpPr>
          <p:nvPr>
            <p:ph type="body" idx="1"/>
          </p:nvPr>
        </p:nvSpPr>
        <p:spPr>
          <a:noFill/>
          <a:ln/>
        </p:spPr>
        <p:txBody>
          <a:bodyPr/>
          <a:lstStyle/>
          <a:p>
            <a:pPr eaLnBrk="1" hangingPunct="1"/>
            <a:endParaRPr lang="hi-IN">
              <a:latin typeface="Arial" charset="0"/>
              <a:ea typeface="Mangal" pitchFamily="2"/>
            </a:endParaRPr>
          </a:p>
        </p:txBody>
      </p:sp>
    </p:spTree>
    <p:extLst>
      <p:ext uri="{BB962C8B-B14F-4D97-AF65-F5344CB8AC3E}">
        <p14:creationId xmlns:p14="http://schemas.microsoft.com/office/powerpoint/2010/main" val="37799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000" b="1">
                <a:latin typeface="Helvetica neue"/>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0A9441-A20B-465E-A1EB-B61CBA5027D0}" type="datetime1">
              <a:rPr lang="en-US" smtClean="0"/>
              <a:t>9/5/2022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066C426-83F2-413A-B628-D3C29C77F2EC}" type="slidenum">
              <a:rPr lang="en-US" smtClean="0"/>
              <a:pPr>
                <a:defRPr/>
              </a:pPr>
              <a:t>‹#›</a:t>
            </a:fld>
            <a:endParaRPr lang="en-US" dirty="0"/>
          </a:p>
        </p:txBody>
      </p:sp>
    </p:spTree>
    <p:extLst>
      <p:ext uri="{BB962C8B-B14F-4D97-AF65-F5344CB8AC3E}">
        <p14:creationId xmlns:p14="http://schemas.microsoft.com/office/powerpoint/2010/main" val="3243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ACC6C7-3C3A-4337-9631-4A0FAEFB2DDD}" type="datetime1">
              <a:rPr lang="en-US" smtClean="0"/>
              <a:t>9/5/2022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0274959-FA48-48CA-AF3A-7F6070ABFB1D}" type="slidenum">
              <a:rPr lang="en-US" smtClean="0"/>
              <a:pPr>
                <a:defRPr/>
              </a:pPr>
              <a:t>‹#›</a:t>
            </a:fld>
            <a:endParaRPr lang="en-US" dirty="0"/>
          </a:p>
        </p:txBody>
      </p:sp>
    </p:spTree>
    <p:extLst>
      <p:ext uri="{BB962C8B-B14F-4D97-AF65-F5344CB8AC3E}">
        <p14:creationId xmlns:p14="http://schemas.microsoft.com/office/powerpoint/2010/main" val="118727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E1149-655C-491D-8F6B-5C145F8BB238}" type="datetime1">
              <a:rPr lang="en-US" smtClean="0"/>
              <a:t>9/5/2022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9FF4357-204D-40D2-8C98-71F181254D0E}" type="slidenum">
              <a:rPr lang="en-US" smtClean="0"/>
              <a:pPr>
                <a:defRPr/>
              </a:pPr>
              <a:t>‹#›</a:t>
            </a:fld>
            <a:endParaRPr lang="en-US" dirty="0"/>
          </a:p>
        </p:txBody>
      </p:sp>
    </p:spTree>
    <p:extLst>
      <p:ext uri="{BB962C8B-B14F-4D97-AF65-F5344CB8AC3E}">
        <p14:creationId xmlns:p14="http://schemas.microsoft.com/office/powerpoint/2010/main" val="177069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2000" b="1" dirty="0">
                <a:latin typeface="Helvetica neue"/>
              </a:defRPr>
            </a:lvl1pPr>
          </a:lstStyle>
          <a:p>
            <a:pPr lvl="0"/>
            <a:r>
              <a:rPr lang="en-US"/>
              <a:t>Click to edit Master title style</a:t>
            </a:r>
            <a:endParaRPr lang="en-US" dirty="0"/>
          </a:p>
        </p:txBody>
      </p:sp>
      <p:sp>
        <p:nvSpPr>
          <p:cNvPr id="3" name="Content Placeholder 2"/>
          <p:cNvSpPr>
            <a:spLocks noGrp="1"/>
          </p:cNvSpPr>
          <p:nvPr>
            <p:ph idx="1"/>
          </p:nvPr>
        </p:nvSpPr>
        <p:spPr/>
        <p:txBody>
          <a:bodyPr vert="horz" lIns="91440" tIns="45720" rIns="91440" bIns="45720" rtlCol="0" anchor="ctr">
            <a:normAutofit/>
          </a:bodyPr>
          <a:lstStyle>
            <a:lvl1pPr>
              <a:defRPr lang="en-US" sz="2000" b="1" smtClean="0">
                <a:latin typeface="Helvetica neue"/>
                <a:ea typeface="+mj-ea"/>
                <a:cs typeface="+mj-cs"/>
              </a:defRPr>
            </a:lvl1pPr>
            <a:lvl2pPr>
              <a:defRPr lang="en-US" smtClean="0">
                <a:latin typeface="Helvetica neue"/>
              </a:defRPr>
            </a:lvl2pPr>
            <a:lvl3pPr>
              <a:defRPr lang="en-US" smtClean="0">
                <a:latin typeface="Helvetica neue"/>
              </a:defRPr>
            </a:lvl3pPr>
            <a:lvl4pPr>
              <a:defRPr lang="en-US" smtClean="0">
                <a:latin typeface="Helvetica neue"/>
              </a:defRPr>
            </a:lvl4pPr>
            <a:lvl5pPr>
              <a:defRPr lang="en-US">
                <a:latin typeface="Helvetica neue"/>
              </a:defRPr>
            </a:lvl5pPr>
          </a:lstStyle>
          <a:p>
            <a:pPr lvl="0" algn="ctr">
              <a:spcBef>
                <a:spcPct val="0"/>
              </a:spcBef>
              <a:buNone/>
            </a:pPr>
            <a:r>
              <a:rPr lang="en-US"/>
              <a:t>Click to edit Master text styles</a:t>
            </a:r>
          </a:p>
          <a:p>
            <a:pPr lvl="1" algn="ctr">
              <a:spcBef>
                <a:spcPct val="0"/>
              </a:spcBef>
              <a:buNone/>
            </a:pPr>
            <a:r>
              <a:rPr lang="en-US"/>
              <a:t>Second level</a:t>
            </a:r>
          </a:p>
          <a:p>
            <a:pPr lvl="2" algn="ctr">
              <a:spcBef>
                <a:spcPct val="0"/>
              </a:spcBef>
              <a:buNone/>
            </a:pPr>
            <a:r>
              <a:rPr lang="en-US"/>
              <a:t>Third level</a:t>
            </a:r>
          </a:p>
          <a:p>
            <a:pPr lvl="3" algn="ctr">
              <a:spcBef>
                <a:spcPct val="0"/>
              </a:spcBef>
              <a:buNone/>
            </a:pPr>
            <a:r>
              <a:rPr lang="en-US"/>
              <a:t>Fourth level</a:t>
            </a:r>
          </a:p>
          <a:p>
            <a:pPr lvl="4" algn="ctr">
              <a:spcBef>
                <a:spcPct val="0"/>
              </a:spcBef>
              <a:buNone/>
            </a:pPr>
            <a:r>
              <a:rPr lang="en-US"/>
              <a:t>Fifth level</a:t>
            </a:r>
            <a:endParaRPr lang="en-US" dirty="0"/>
          </a:p>
        </p:txBody>
      </p:sp>
      <p:sp>
        <p:nvSpPr>
          <p:cNvPr id="4" name="Date Placeholder 3"/>
          <p:cNvSpPr>
            <a:spLocks noGrp="1"/>
          </p:cNvSpPr>
          <p:nvPr>
            <p:ph type="dt" sz="half" idx="10"/>
          </p:nvPr>
        </p:nvSpPr>
        <p:spPr/>
        <p:txBody>
          <a:bodyPr/>
          <a:lstStyle/>
          <a:p>
            <a:fld id="{94AEAB8A-93ED-4330-B11A-4B2D140E8CF6}" type="datetime1">
              <a:rPr lang="en-US" smtClean="0"/>
              <a:t>9/5/2022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529B07C-0844-4838-9A36-DCD44959ED97}" type="slidenum">
              <a:rPr lang="en-US" smtClean="0"/>
              <a:pPr>
                <a:defRPr/>
              </a:pPr>
              <a:t>‹#›</a:t>
            </a:fld>
            <a:endParaRPr lang="en-US" dirty="0"/>
          </a:p>
        </p:txBody>
      </p:sp>
    </p:spTree>
    <p:extLst>
      <p:ext uri="{BB962C8B-B14F-4D97-AF65-F5344CB8AC3E}">
        <p14:creationId xmlns:p14="http://schemas.microsoft.com/office/powerpoint/2010/main" val="286318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B55FB-7973-4D5B-A0B6-C0F8B2FC5B37}" type="datetime1">
              <a:rPr lang="en-US" smtClean="0"/>
              <a:t>9/5/2022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303FA1D-0EE4-44A6-962A-40E85CD03EAC}" type="slidenum">
              <a:rPr lang="en-US" smtClean="0"/>
              <a:pPr>
                <a:defRPr/>
              </a:pPr>
              <a:t>‹#›</a:t>
            </a:fld>
            <a:endParaRPr lang="en-US" dirty="0"/>
          </a:p>
        </p:txBody>
      </p:sp>
    </p:spTree>
    <p:extLst>
      <p:ext uri="{BB962C8B-B14F-4D97-AF65-F5344CB8AC3E}">
        <p14:creationId xmlns:p14="http://schemas.microsoft.com/office/powerpoint/2010/main" val="5168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66FA53-C1AE-49E6-88B1-2F7BF9CF29C8}" type="datetime1">
              <a:rPr lang="en-US" smtClean="0"/>
              <a:t>9/5/2022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07A02A20-40D5-4468-A492-686B31E08D78}" type="slidenum">
              <a:rPr lang="en-US" smtClean="0"/>
              <a:pPr>
                <a:defRPr/>
              </a:pPr>
              <a:t>‹#›</a:t>
            </a:fld>
            <a:endParaRPr lang="en-US" dirty="0"/>
          </a:p>
        </p:txBody>
      </p:sp>
    </p:spTree>
    <p:extLst>
      <p:ext uri="{BB962C8B-B14F-4D97-AF65-F5344CB8AC3E}">
        <p14:creationId xmlns:p14="http://schemas.microsoft.com/office/powerpoint/2010/main" val="100868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16E763-AD61-48FF-9E74-7DEE80A0F04C}" type="datetime1">
              <a:rPr lang="en-US" smtClean="0"/>
              <a:t>9/5/2022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F4C4D47B-16C0-4F5F-B88F-7BFED2A91FE1}" type="slidenum">
              <a:rPr lang="en-US" smtClean="0"/>
              <a:pPr>
                <a:defRPr/>
              </a:pPr>
              <a:t>‹#›</a:t>
            </a:fld>
            <a:endParaRPr lang="en-US" dirty="0"/>
          </a:p>
        </p:txBody>
      </p:sp>
    </p:spTree>
    <p:extLst>
      <p:ext uri="{BB962C8B-B14F-4D97-AF65-F5344CB8AC3E}">
        <p14:creationId xmlns:p14="http://schemas.microsoft.com/office/powerpoint/2010/main" val="162495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92148C-430A-429A-8404-715ED7C18C82}" type="datetime1">
              <a:rPr lang="en-US" smtClean="0"/>
              <a:t>9/5/2022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89D2864A-AD1E-43F8-93B8-0926BD24BA7D}" type="slidenum">
              <a:rPr lang="en-US" smtClean="0"/>
              <a:pPr>
                <a:defRPr/>
              </a:pPr>
              <a:t>‹#›</a:t>
            </a:fld>
            <a:endParaRPr lang="en-US" dirty="0"/>
          </a:p>
        </p:txBody>
      </p:sp>
    </p:spTree>
    <p:extLst>
      <p:ext uri="{BB962C8B-B14F-4D97-AF65-F5344CB8AC3E}">
        <p14:creationId xmlns:p14="http://schemas.microsoft.com/office/powerpoint/2010/main" val="113938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71E1B592-F354-46DB-8807-2DDF26B4ABE2}" type="datetime1">
              <a:rPr lang="en-US" smtClean="0"/>
              <a:t>9/5/2022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60C418CC-FEF0-4FA9-AD91-156DFA75FF8F}" type="slidenum">
              <a:rPr lang="en-US" smtClean="0"/>
              <a:pPr>
                <a:defRPr/>
              </a:pPr>
              <a:t>‹#›</a:t>
            </a:fld>
            <a:endParaRPr lang="en-US" dirty="0"/>
          </a:p>
        </p:txBody>
      </p:sp>
    </p:spTree>
    <p:extLst>
      <p:ext uri="{BB962C8B-B14F-4D97-AF65-F5344CB8AC3E}">
        <p14:creationId xmlns:p14="http://schemas.microsoft.com/office/powerpoint/2010/main" val="63942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7603A6-9839-4528-BED9-149E46178074}" type="datetime1">
              <a:rPr lang="en-US" smtClean="0"/>
              <a:t>9/5/2022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0224552-2061-4727-92F6-BA5FD542DC0D}" type="slidenum">
              <a:rPr lang="en-US" smtClean="0"/>
              <a:pPr>
                <a:defRPr/>
              </a:pPr>
              <a:t>‹#›</a:t>
            </a:fld>
            <a:endParaRPr lang="en-US" dirty="0"/>
          </a:p>
        </p:txBody>
      </p:sp>
    </p:spTree>
    <p:extLst>
      <p:ext uri="{BB962C8B-B14F-4D97-AF65-F5344CB8AC3E}">
        <p14:creationId xmlns:p14="http://schemas.microsoft.com/office/powerpoint/2010/main" val="225251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C5B882-2130-4A57-AF22-C3A162D41EE9}" type="datetime1">
              <a:rPr lang="en-US" smtClean="0"/>
              <a:t>9/5/2022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044F741-FA9C-49BF-9BEE-237870689214}" type="slidenum">
              <a:rPr lang="en-US" smtClean="0"/>
              <a:pPr>
                <a:defRPr/>
              </a:pPr>
              <a:t>‹#›</a:t>
            </a:fld>
            <a:endParaRPr lang="en-US" dirty="0"/>
          </a:p>
        </p:txBody>
      </p:sp>
    </p:spTree>
    <p:extLst>
      <p:ext uri="{BB962C8B-B14F-4D97-AF65-F5344CB8AC3E}">
        <p14:creationId xmlns:p14="http://schemas.microsoft.com/office/powerpoint/2010/main" val="356659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8BA6E-8E89-448C-B751-49DAC8167610}" type="datetime1">
              <a:rPr lang="en-US" smtClean="0"/>
              <a:t>9/5/2022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18B9914-5217-483D-83F3-379CD31B7E15}" type="slidenum">
              <a:rPr lang="en-US" smtClean="0"/>
              <a:pPr>
                <a:defRPr/>
              </a:pPr>
              <a:t>‹#›</a:t>
            </a:fld>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3937"/>
          <a:stretch/>
        </p:blipFill>
        <p:spPr>
          <a:xfrm>
            <a:off x="0" y="2"/>
            <a:ext cx="12395200" cy="6857999"/>
          </a:xfrm>
          <a:prstGeom prst="rect">
            <a:avLst/>
          </a:prstGeom>
        </p:spPr>
      </p:pic>
    </p:spTree>
    <p:extLst>
      <p:ext uri="{BB962C8B-B14F-4D97-AF65-F5344CB8AC3E}">
        <p14:creationId xmlns:p14="http://schemas.microsoft.com/office/powerpoint/2010/main" val="578823208"/>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chart" Target="../charts/chart9.xml"/><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notesSlide" Target="../notesSlides/notesSlide11.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chart" Target="../charts/chart11.xml"/><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chart" Target="../charts/chart10.xml"/><Relationship Id="rId9" Type="http://schemas.openxmlformats.org/officeDocument/2006/relationships/image" Target="../media/image28.sv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3.xml"/><Relationship Id="rId7" Type="http://schemas.openxmlformats.org/officeDocument/2006/relationships/chart" Target="../charts/chart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4.xml"/><Relationship Id="rId5" Type="http://schemas.openxmlformats.org/officeDocument/2006/relationships/chart" Target="../charts/chart13.xml"/><Relationship Id="rId10" Type="http://schemas.openxmlformats.org/officeDocument/2006/relationships/image" Target="../media/image37.emf"/><Relationship Id="rId4" Type="http://schemas.openxmlformats.org/officeDocument/2006/relationships/chart" Target="../charts/chart12.xml"/><Relationship Id="rId9" Type="http://schemas.openxmlformats.org/officeDocument/2006/relationships/package" Target="../embeddings/Microsoft_Excel_Worksheet3.xlsx"/></Relationships>
</file>

<file path=ppt/slides/_rels/slide14.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chart" Target="../charts/chart16.xml"/><Relationship Id="rId7"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chart" Target="../charts/chart1.xml"/><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6.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423592" y="3136612"/>
            <a:ext cx="7010400" cy="584775"/>
          </a:xfrm>
          <a:prstGeom prst="rect">
            <a:avLst/>
          </a:prstGeom>
          <a:noFill/>
          <a:ln w="9525">
            <a:noFill/>
            <a:miter lim="800000"/>
            <a:headEnd/>
            <a:tailEnd/>
          </a:ln>
        </p:spPr>
        <p:txBody>
          <a:bodyPr wrap="square" anchor="ctr">
            <a:spAutoFit/>
          </a:bodyPr>
          <a:lstStyle/>
          <a:p>
            <a:pPr algn="ctr">
              <a:tabLst>
                <a:tab pos="1981200" algn="l"/>
                <a:tab pos="2957513" algn="ctr"/>
              </a:tabLst>
            </a:pPr>
            <a:r>
              <a:rPr lang="en-US" sz="3200" b="1" dirty="0">
                <a:solidFill>
                  <a:schemeClr val="tx2"/>
                </a:solidFill>
                <a:latin typeface="Verdana" pitchFamily="34" charset="0"/>
                <a:cs typeface="Times New Roman" pitchFamily="18" charset="0"/>
              </a:rPr>
              <a:t>Ahli Bank SAOG</a:t>
            </a:r>
            <a:endParaRPr lang="en-US" sz="3400" dirty="0">
              <a:solidFill>
                <a:schemeClr val="tx2"/>
              </a:solidFill>
              <a:cs typeface="Times New Roman" pitchFamily="18" charset="0"/>
            </a:endParaRPr>
          </a:p>
        </p:txBody>
      </p:sp>
      <p:sp>
        <p:nvSpPr>
          <p:cNvPr id="2" name="TextBox 1">
            <a:extLst>
              <a:ext uri="{FF2B5EF4-FFF2-40B4-BE49-F238E27FC236}">
                <a16:creationId xmlns:a16="http://schemas.microsoft.com/office/drawing/2014/main" id="{19CDC51C-CE88-4D18-9968-5DB78BBA4591}"/>
              </a:ext>
            </a:extLst>
          </p:cNvPr>
          <p:cNvSpPr txBox="1"/>
          <p:nvPr/>
        </p:nvSpPr>
        <p:spPr>
          <a:xfrm>
            <a:off x="3287688" y="3933056"/>
            <a:ext cx="5426224" cy="523220"/>
          </a:xfrm>
          <a:prstGeom prst="rect">
            <a:avLst/>
          </a:prstGeom>
          <a:noFill/>
        </p:spPr>
        <p:txBody>
          <a:bodyPr wrap="square" rtlCol="0">
            <a:spAutoFit/>
          </a:bodyPr>
          <a:lstStyle/>
          <a:p>
            <a:pPr algn="ctr">
              <a:tabLst>
                <a:tab pos="1981200" algn="l"/>
                <a:tab pos="2957513" algn="ctr"/>
              </a:tabLst>
            </a:pPr>
            <a:r>
              <a:rPr lang="en-US" sz="2800" b="1" dirty="0">
                <a:solidFill>
                  <a:schemeClr val="tx2"/>
                </a:solidFill>
                <a:latin typeface="Verdana" pitchFamily="34" charset="0"/>
                <a:cs typeface="Times New Roman" pitchFamily="18" charset="0"/>
              </a:rPr>
              <a:t>An Overview </a:t>
            </a:r>
          </a:p>
        </p:txBody>
      </p:sp>
      <p:sp>
        <p:nvSpPr>
          <p:cNvPr id="4" name="TextBox 3">
            <a:extLst>
              <a:ext uri="{FF2B5EF4-FFF2-40B4-BE49-F238E27FC236}">
                <a16:creationId xmlns:a16="http://schemas.microsoft.com/office/drawing/2014/main" id="{FFED7017-2E88-4300-9D27-4651D7BA02B6}"/>
              </a:ext>
            </a:extLst>
          </p:cNvPr>
          <p:cNvSpPr txBox="1"/>
          <p:nvPr/>
        </p:nvSpPr>
        <p:spPr>
          <a:xfrm>
            <a:off x="3382888" y="5772165"/>
            <a:ext cx="5426224" cy="400110"/>
          </a:xfrm>
          <a:prstGeom prst="rect">
            <a:avLst/>
          </a:prstGeom>
          <a:noFill/>
        </p:spPr>
        <p:txBody>
          <a:bodyPr wrap="square" rtlCol="0">
            <a:spAutoFit/>
          </a:bodyPr>
          <a:lstStyle/>
          <a:p>
            <a:pPr algn="ctr">
              <a:tabLst>
                <a:tab pos="1981200" algn="l"/>
                <a:tab pos="2957513" algn="ctr"/>
              </a:tabLst>
            </a:pPr>
            <a:r>
              <a:rPr lang="en-US" sz="2000" b="1" dirty="0">
                <a:solidFill>
                  <a:schemeClr val="tx2"/>
                </a:solidFill>
                <a:latin typeface="Verdana" pitchFamily="34" charset="0"/>
                <a:cs typeface="Times New Roman" pitchFamily="18" charset="0"/>
              </a:rPr>
              <a:t>September 2022</a:t>
            </a:r>
          </a:p>
        </p:txBody>
      </p:sp>
      <p:sp>
        <p:nvSpPr>
          <p:cNvPr id="5" name="TextBox 4">
            <a:extLst>
              <a:ext uri="{FF2B5EF4-FFF2-40B4-BE49-F238E27FC236}">
                <a16:creationId xmlns:a16="http://schemas.microsoft.com/office/drawing/2014/main" id="{235C8DE0-99DC-45F0-A588-BAFBA86144D8}"/>
              </a:ext>
            </a:extLst>
          </p:cNvPr>
          <p:cNvSpPr txBox="1"/>
          <p:nvPr/>
        </p:nvSpPr>
        <p:spPr>
          <a:xfrm>
            <a:off x="3481720" y="885780"/>
            <a:ext cx="5426224" cy="646331"/>
          </a:xfrm>
          <a:prstGeom prst="rect">
            <a:avLst/>
          </a:prstGeom>
          <a:noFill/>
        </p:spPr>
        <p:txBody>
          <a:bodyPr wrap="square" rtlCol="0">
            <a:spAutoFit/>
          </a:bodyPr>
          <a:lstStyle/>
          <a:p>
            <a:pPr algn="ctr">
              <a:tabLst>
                <a:tab pos="1981200" algn="l"/>
                <a:tab pos="2957513" algn="ctr"/>
              </a:tabLst>
            </a:pPr>
            <a:r>
              <a:rPr lang="en-US" sz="3600" b="1" dirty="0">
                <a:solidFill>
                  <a:schemeClr val="tx2"/>
                </a:solidFill>
                <a:latin typeface="Verdana" pitchFamily="34" charset="0"/>
                <a:cs typeface="Times New Roman" pitchFamily="18" charset="0"/>
              </a:rPr>
              <a:t>MSX Presentation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xfrm>
            <a:off x="9935640" y="6511597"/>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10</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p:cNvCxnSpPr/>
          <p:nvPr/>
        </p:nvCxnSpPr>
        <p:spPr>
          <a:xfrm>
            <a:off x="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19336" y="52703"/>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Macro Economic Overview </a:t>
            </a:r>
          </a:p>
        </p:txBody>
      </p:sp>
      <p:sp>
        <p:nvSpPr>
          <p:cNvPr id="15" name="Rectangle 14">
            <a:extLst>
              <a:ext uri="{FF2B5EF4-FFF2-40B4-BE49-F238E27FC236}">
                <a16:creationId xmlns:a16="http://schemas.microsoft.com/office/drawing/2014/main" id="{416F8E85-2846-46A0-AE7B-DA120CBFEDAF}"/>
              </a:ext>
            </a:extLst>
          </p:cNvPr>
          <p:cNvSpPr/>
          <p:nvPr/>
        </p:nvSpPr>
        <p:spPr>
          <a:xfrm>
            <a:off x="2257865" y="5198720"/>
            <a:ext cx="1063680" cy="360040"/>
          </a:xfrm>
          <a:prstGeom prst="rect">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S&amp;P</a:t>
            </a:r>
            <a:endParaRPr lang="en-GB" b="1" dirty="0"/>
          </a:p>
        </p:txBody>
      </p:sp>
      <p:sp>
        <p:nvSpPr>
          <p:cNvPr id="16" name="Rectangle 15">
            <a:extLst>
              <a:ext uri="{FF2B5EF4-FFF2-40B4-BE49-F238E27FC236}">
                <a16:creationId xmlns:a16="http://schemas.microsoft.com/office/drawing/2014/main" id="{785700D9-7894-4424-B986-5A4B3158A44F}"/>
              </a:ext>
            </a:extLst>
          </p:cNvPr>
          <p:cNvSpPr/>
          <p:nvPr/>
        </p:nvSpPr>
        <p:spPr>
          <a:xfrm>
            <a:off x="3725193" y="5198720"/>
            <a:ext cx="1063680" cy="360040"/>
          </a:xfrm>
          <a:prstGeom prst="rect">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Fitch</a:t>
            </a:r>
            <a:endParaRPr lang="en-GB" b="1" dirty="0"/>
          </a:p>
        </p:txBody>
      </p:sp>
      <p:sp>
        <p:nvSpPr>
          <p:cNvPr id="17" name="Rectangle 16">
            <a:extLst>
              <a:ext uri="{FF2B5EF4-FFF2-40B4-BE49-F238E27FC236}">
                <a16:creationId xmlns:a16="http://schemas.microsoft.com/office/drawing/2014/main" id="{69A6A2A0-68DF-494A-8BE2-485A5DF8D4B7}"/>
              </a:ext>
            </a:extLst>
          </p:cNvPr>
          <p:cNvSpPr/>
          <p:nvPr/>
        </p:nvSpPr>
        <p:spPr>
          <a:xfrm>
            <a:off x="5226633" y="5198720"/>
            <a:ext cx="1063680" cy="360040"/>
          </a:xfrm>
          <a:prstGeom prst="rect">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Moody’s</a:t>
            </a:r>
            <a:endParaRPr lang="en-GB" b="1" dirty="0"/>
          </a:p>
        </p:txBody>
      </p:sp>
      <p:sp>
        <p:nvSpPr>
          <p:cNvPr id="18" name="Rectangle 17">
            <a:extLst>
              <a:ext uri="{FF2B5EF4-FFF2-40B4-BE49-F238E27FC236}">
                <a16:creationId xmlns:a16="http://schemas.microsoft.com/office/drawing/2014/main" id="{F5B095A3-27B2-4355-808C-5DF555CF6DEB}"/>
              </a:ext>
            </a:extLst>
          </p:cNvPr>
          <p:cNvSpPr/>
          <p:nvPr/>
        </p:nvSpPr>
        <p:spPr>
          <a:xfrm>
            <a:off x="2257865" y="5558760"/>
            <a:ext cx="1063680" cy="648072"/>
          </a:xfrm>
          <a:prstGeom prst="rect">
            <a:avLst/>
          </a:prstGeom>
          <a:solidFill>
            <a:srgbClr val="C7AC16"/>
          </a:solidFill>
          <a:ln>
            <a:noFill/>
          </a:ln>
        </p:spPr>
        <p:txBody>
          <a:bodyPr lIns="109700" tIns="54850" rIns="109700" bIns="54850" anchor="ctr" anchorCtr="0">
            <a:noAutofit/>
          </a:bodyPr>
          <a:lstStyle/>
          <a:p>
            <a:pPr algn="ctr"/>
            <a:r>
              <a:rPr lang="en-US" b="1" dirty="0">
                <a:solidFill>
                  <a:schemeClr val="lt1"/>
                </a:solidFill>
                <a:latin typeface="+mn-lt"/>
                <a:cs typeface="+mn-cs"/>
              </a:rPr>
              <a:t>BB-</a:t>
            </a:r>
          </a:p>
          <a:p>
            <a:pPr algn="ctr"/>
            <a:r>
              <a:rPr lang="en-US" b="1" dirty="0">
                <a:solidFill>
                  <a:schemeClr val="lt1"/>
                </a:solidFill>
                <a:latin typeface="+mn-lt"/>
                <a:cs typeface="+mn-cs"/>
              </a:rPr>
              <a:t>Stable</a:t>
            </a:r>
            <a:endParaRPr lang="en-GB" b="1" dirty="0">
              <a:solidFill>
                <a:schemeClr val="lt1"/>
              </a:solidFill>
              <a:latin typeface="+mn-lt"/>
              <a:cs typeface="+mn-cs"/>
            </a:endParaRPr>
          </a:p>
        </p:txBody>
      </p:sp>
      <p:sp>
        <p:nvSpPr>
          <p:cNvPr id="19" name="Rectangle 18">
            <a:extLst>
              <a:ext uri="{FF2B5EF4-FFF2-40B4-BE49-F238E27FC236}">
                <a16:creationId xmlns:a16="http://schemas.microsoft.com/office/drawing/2014/main" id="{78176C48-9927-47E4-B7D1-FE68B29CD630}"/>
              </a:ext>
            </a:extLst>
          </p:cNvPr>
          <p:cNvSpPr/>
          <p:nvPr/>
        </p:nvSpPr>
        <p:spPr>
          <a:xfrm>
            <a:off x="3725193" y="5558760"/>
            <a:ext cx="1063680" cy="648072"/>
          </a:xfrm>
          <a:prstGeom prst="rect">
            <a:avLst/>
          </a:prstGeom>
          <a:solidFill>
            <a:srgbClr val="C7AC16"/>
          </a:solidFill>
          <a:ln>
            <a:noFill/>
          </a:ln>
        </p:spPr>
        <p:txBody>
          <a:bodyPr lIns="109700" tIns="54850" rIns="109700" bIns="54850" anchor="ctr" anchorCtr="0">
            <a:noAutofit/>
          </a:bodyPr>
          <a:lstStyle/>
          <a:p>
            <a:pPr algn="ctr"/>
            <a:r>
              <a:rPr lang="en-US" b="1" dirty="0">
                <a:solidFill>
                  <a:schemeClr val="lt1"/>
                </a:solidFill>
                <a:latin typeface="+mn-lt"/>
                <a:cs typeface="+mn-cs"/>
              </a:rPr>
              <a:t>BB</a:t>
            </a:r>
          </a:p>
          <a:p>
            <a:pPr algn="ctr"/>
            <a:r>
              <a:rPr lang="en-US" b="1" dirty="0">
                <a:solidFill>
                  <a:schemeClr val="lt1"/>
                </a:solidFill>
                <a:latin typeface="+mn-lt"/>
                <a:cs typeface="+mn-cs"/>
              </a:rPr>
              <a:t>Stable</a:t>
            </a:r>
            <a:endParaRPr lang="en-GB" b="1" dirty="0">
              <a:solidFill>
                <a:schemeClr val="lt1"/>
              </a:solidFill>
              <a:latin typeface="+mn-lt"/>
              <a:cs typeface="+mn-cs"/>
            </a:endParaRPr>
          </a:p>
        </p:txBody>
      </p:sp>
      <p:sp>
        <p:nvSpPr>
          <p:cNvPr id="20" name="Rectangle 19">
            <a:extLst>
              <a:ext uri="{FF2B5EF4-FFF2-40B4-BE49-F238E27FC236}">
                <a16:creationId xmlns:a16="http://schemas.microsoft.com/office/drawing/2014/main" id="{1A43F9AC-F23A-49DF-8800-C8D8DF0DE49E}"/>
              </a:ext>
            </a:extLst>
          </p:cNvPr>
          <p:cNvSpPr/>
          <p:nvPr/>
        </p:nvSpPr>
        <p:spPr>
          <a:xfrm>
            <a:off x="5226633" y="5558760"/>
            <a:ext cx="1063680" cy="648072"/>
          </a:xfrm>
          <a:prstGeom prst="rect">
            <a:avLst/>
          </a:prstGeom>
          <a:solidFill>
            <a:srgbClr val="C7AC16"/>
          </a:solidFill>
          <a:ln>
            <a:noFill/>
          </a:ln>
        </p:spPr>
        <p:txBody>
          <a:bodyPr lIns="109700" tIns="54850" rIns="109700" bIns="54850" anchor="ctr" anchorCtr="0">
            <a:noAutofit/>
          </a:bodyPr>
          <a:lstStyle/>
          <a:p>
            <a:pPr algn="ctr"/>
            <a:r>
              <a:rPr lang="en-US" b="1" dirty="0">
                <a:solidFill>
                  <a:schemeClr val="lt1"/>
                </a:solidFill>
                <a:latin typeface="+mn-lt"/>
                <a:cs typeface="+mn-cs"/>
              </a:rPr>
              <a:t>Ba3</a:t>
            </a:r>
          </a:p>
          <a:p>
            <a:pPr algn="ctr"/>
            <a:r>
              <a:rPr lang="en-US" b="1" dirty="0">
                <a:solidFill>
                  <a:schemeClr val="lt1"/>
                </a:solidFill>
                <a:latin typeface="+mn-lt"/>
                <a:cs typeface="+mn-cs"/>
              </a:rPr>
              <a:t>Stable</a:t>
            </a:r>
            <a:endParaRPr lang="en-GB" b="1" dirty="0">
              <a:solidFill>
                <a:schemeClr val="lt1"/>
              </a:solidFill>
              <a:latin typeface="+mn-lt"/>
              <a:cs typeface="+mn-cs"/>
            </a:endParaRPr>
          </a:p>
        </p:txBody>
      </p:sp>
      <p:sp>
        <p:nvSpPr>
          <p:cNvPr id="21" name="Rectangle 20">
            <a:extLst>
              <a:ext uri="{FF2B5EF4-FFF2-40B4-BE49-F238E27FC236}">
                <a16:creationId xmlns:a16="http://schemas.microsoft.com/office/drawing/2014/main" id="{4D61461A-4FC0-4739-A641-EFE9ED2FBE1F}"/>
              </a:ext>
            </a:extLst>
          </p:cNvPr>
          <p:cNvSpPr/>
          <p:nvPr/>
        </p:nvSpPr>
        <p:spPr>
          <a:xfrm>
            <a:off x="464740" y="5365298"/>
            <a:ext cx="1526508" cy="646331"/>
          </a:xfrm>
          <a:prstGeom prst="rect">
            <a:avLst/>
          </a:prstGeom>
        </p:spPr>
        <p:txBody>
          <a:bodyPr wrap="none">
            <a:spAutoFit/>
          </a:bodyPr>
          <a:lstStyle/>
          <a:p>
            <a:pPr algn="ctr"/>
            <a:r>
              <a:rPr lang="en-GB" b="1" dirty="0">
                <a:solidFill>
                  <a:schemeClr val="accent1">
                    <a:lumMod val="75000"/>
                  </a:schemeClr>
                </a:solidFill>
                <a:latin typeface="+mj-lt"/>
                <a:ea typeface="Verdana" panose="020B0604030504040204" pitchFamily="34" charset="0"/>
              </a:rPr>
              <a:t>Oman’s </a:t>
            </a:r>
          </a:p>
          <a:p>
            <a:pPr algn="ctr"/>
            <a:r>
              <a:rPr lang="en-GB" b="1" dirty="0">
                <a:solidFill>
                  <a:schemeClr val="accent1">
                    <a:lumMod val="75000"/>
                  </a:schemeClr>
                </a:solidFill>
                <a:latin typeface="+mj-lt"/>
                <a:ea typeface="Verdana" panose="020B0604030504040204" pitchFamily="34" charset="0"/>
              </a:rPr>
              <a:t>Credit</a:t>
            </a:r>
            <a:r>
              <a:rPr lang="en-GB" dirty="0">
                <a:solidFill>
                  <a:schemeClr val="accent1">
                    <a:lumMod val="75000"/>
                  </a:schemeClr>
                </a:solidFill>
              </a:rPr>
              <a:t> </a:t>
            </a:r>
            <a:r>
              <a:rPr lang="en-GB" b="1" dirty="0">
                <a:solidFill>
                  <a:schemeClr val="accent1">
                    <a:lumMod val="75000"/>
                  </a:schemeClr>
                </a:solidFill>
                <a:latin typeface="+mj-lt"/>
                <a:ea typeface="Verdana" panose="020B0604030504040204" pitchFamily="34" charset="0"/>
              </a:rPr>
              <a:t>Ratings</a:t>
            </a:r>
          </a:p>
        </p:txBody>
      </p:sp>
      <p:sp>
        <p:nvSpPr>
          <p:cNvPr id="25" name="TextBox 24">
            <a:extLst>
              <a:ext uri="{FF2B5EF4-FFF2-40B4-BE49-F238E27FC236}">
                <a16:creationId xmlns:a16="http://schemas.microsoft.com/office/drawing/2014/main" id="{DE3E13F9-0D09-403D-8DF6-18B7FC996FEB}"/>
              </a:ext>
            </a:extLst>
          </p:cNvPr>
          <p:cNvSpPr txBox="1"/>
          <p:nvPr/>
        </p:nvSpPr>
        <p:spPr>
          <a:xfrm>
            <a:off x="74056" y="674465"/>
            <a:ext cx="6641080" cy="2853730"/>
          </a:xfrm>
          <a:prstGeom prst="rect">
            <a:avLst/>
          </a:prstGeom>
          <a:noFill/>
        </p:spPr>
        <p:txBody>
          <a:bodyPr wrap="square" rtlCol="0">
            <a:spAutoFit/>
          </a:bodyPr>
          <a:lstStyle>
            <a:defPPr>
              <a:defRPr lang="en-US"/>
            </a:defPPr>
            <a:lvl1pPr marL="285750" indent="-285750" algn="just">
              <a:buFont typeface="Arial" panose="020B0604020202020204" pitchFamily="34" charset="0"/>
              <a:buChar char="•"/>
              <a:defRPr sz="1400">
                <a:solidFill>
                  <a:schemeClr val="accent1">
                    <a:lumMod val="50000"/>
                  </a:schemeClr>
                </a:solidFill>
                <a:latin typeface="Verdana" panose="020B0604030504040204" pitchFamily="34" charset="0"/>
                <a:ea typeface="Verdana" panose="020B0604030504040204" pitchFamily="34" charset="0"/>
              </a:defRPr>
            </a:lvl1pPr>
          </a:lstStyle>
          <a:p>
            <a:pPr marL="0" indent="0">
              <a:buNone/>
            </a:pPr>
            <a:r>
              <a:rPr lang="en-US" sz="1800" b="1" dirty="0">
                <a:solidFill>
                  <a:schemeClr val="accent1">
                    <a:lumMod val="75000"/>
                  </a:schemeClr>
                </a:solidFill>
                <a:latin typeface="+mj-lt"/>
              </a:rPr>
              <a:t>Economic Outlook </a:t>
            </a:r>
          </a:p>
          <a:p>
            <a:pPr marL="0" indent="0">
              <a:buNone/>
            </a:pPr>
            <a:endParaRPr lang="en-US" sz="400" b="1" dirty="0">
              <a:solidFill>
                <a:schemeClr val="accent1">
                  <a:lumMod val="75000"/>
                </a:schemeClr>
              </a:solidFill>
              <a:latin typeface="+mj-lt"/>
            </a:endParaRPr>
          </a:p>
          <a:p>
            <a:pPr>
              <a:lnSpc>
                <a:spcPct val="120000"/>
              </a:lnSpc>
            </a:pPr>
            <a:r>
              <a:rPr lang="en-US" sz="1200" dirty="0">
                <a:solidFill>
                  <a:schemeClr val="accent1">
                    <a:lumMod val="75000"/>
                  </a:schemeClr>
                </a:solidFill>
                <a:latin typeface="+mj-lt"/>
              </a:rPr>
              <a:t>The Sultanate of Oman’s Economy is estimated to register a Real GDP growth of 4.4% in 2022 compared to 3.0% in 2021 supported by growth in the non-hydro carbon sector and improvement in the overall oil price.  </a:t>
            </a:r>
          </a:p>
          <a:p>
            <a:pPr>
              <a:lnSpc>
                <a:spcPct val="120000"/>
              </a:lnSpc>
            </a:pPr>
            <a:r>
              <a:rPr lang="en-US" sz="1200" dirty="0">
                <a:solidFill>
                  <a:schemeClr val="accent1">
                    <a:lumMod val="75000"/>
                  </a:schemeClr>
                </a:solidFill>
                <a:latin typeface="+mj-lt"/>
              </a:rPr>
              <a:t>Oman’s Economy was earlier impacted by the dual shock of the pandemic and collapse in the oil prices in 2020.</a:t>
            </a:r>
          </a:p>
          <a:p>
            <a:pPr>
              <a:lnSpc>
                <a:spcPct val="120000"/>
              </a:lnSpc>
            </a:pPr>
            <a:r>
              <a:rPr lang="en-US" sz="1200" dirty="0">
                <a:solidFill>
                  <a:schemeClr val="accent1">
                    <a:lumMod val="75000"/>
                  </a:schemeClr>
                </a:solidFill>
                <a:latin typeface="+mj-lt"/>
              </a:rPr>
              <a:t>According to credit rating agency Fitch’s recent report Oman’s Real GDP is projected to grow by 2.8% in 2023 and around 2% in 2024-2025.</a:t>
            </a:r>
          </a:p>
          <a:p>
            <a:pPr>
              <a:lnSpc>
                <a:spcPct val="120000"/>
              </a:lnSpc>
            </a:pPr>
            <a:r>
              <a:rPr lang="en-US" sz="1200" dirty="0">
                <a:solidFill>
                  <a:schemeClr val="accent1">
                    <a:lumMod val="75000"/>
                  </a:schemeClr>
                </a:solidFill>
                <a:latin typeface="+mj-lt"/>
              </a:rPr>
              <a:t>Inflation forecast to average around 3.5% in 2022 and is expected to moderate below 2% in 2023-2024. </a:t>
            </a:r>
          </a:p>
          <a:p>
            <a:pPr>
              <a:lnSpc>
                <a:spcPct val="120000"/>
              </a:lnSpc>
            </a:pPr>
            <a:r>
              <a:rPr lang="en-US" sz="1200" dirty="0">
                <a:solidFill>
                  <a:schemeClr val="accent1">
                    <a:lumMod val="75000"/>
                  </a:schemeClr>
                </a:solidFill>
                <a:latin typeface="+mj-lt"/>
              </a:rPr>
              <a:t>Oman Government through its Medium Term Fiscal Plan (MTFP) has taken a number of measures to instill fiscal stability and reduce the overall debt burden of the country. </a:t>
            </a:r>
          </a:p>
        </p:txBody>
      </p:sp>
      <p:sp>
        <p:nvSpPr>
          <p:cNvPr id="26" name="Rectangle 25">
            <a:extLst>
              <a:ext uri="{FF2B5EF4-FFF2-40B4-BE49-F238E27FC236}">
                <a16:creationId xmlns:a16="http://schemas.microsoft.com/office/drawing/2014/main" id="{70003FF6-40A7-40A7-9E71-70754569355A}"/>
              </a:ext>
            </a:extLst>
          </p:cNvPr>
          <p:cNvSpPr/>
          <p:nvPr/>
        </p:nvSpPr>
        <p:spPr>
          <a:xfrm>
            <a:off x="119337" y="3555742"/>
            <a:ext cx="6595799" cy="1524135"/>
          </a:xfrm>
          <a:prstGeom prst="rect">
            <a:avLst/>
          </a:prstGeom>
        </p:spPr>
        <p:txBody>
          <a:bodyPr wrap="square">
            <a:spAutoFit/>
          </a:bodyPr>
          <a:lstStyle/>
          <a:p>
            <a:pPr algn="just"/>
            <a:r>
              <a:rPr lang="en-US" b="1" dirty="0">
                <a:solidFill>
                  <a:schemeClr val="accent1">
                    <a:lumMod val="75000"/>
                  </a:schemeClr>
                </a:solidFill>
                <a:latin typeface="+mj-lt"/>
                <a:ea typeface="Verdana" panose="020B0604030504040204" pitchFamily="34" charset="0"/>
              </a:rPr>
              <a:t>Credit Rating Outlook</a:t>
            </a:r>
          </a:p>
          <a:p>
            <a:pPr algn="just"/>
            <a:endParaRPr lang="en-GB" sz="400" b="1" dirty="0">
              <a:solidFill>
                <a:schemeClr val="accent1">
                  <a:lumMod val="75000"/>
                </a:schemeClr>
              </a:solidFill>
              <a:latin typeface="+mj-lt"/>
              <a:ea typeface="Verdana" panose="020B0604030504040204" pitchFamily="34" charset="0"/>
            </a:endParaRPr>
          </a:p>
          <a:p>
            <a:pPr marL="285750" indent="-285750" algn="just">
              <a:lnSpc>
                <a:spcPct val="120000"/>
              </a:lnSpc>
              <a:buFont typeface="Arial" panose="020B0604020202020204" pitchFamily="34" charset="0"/>
              <a:buChar char="•"/>
            </a:pPr>
            <a:r>
              <a:rPr lang="en-US" sz="1200" dirty="0">
                <a:solidFill>
                  <a:schemeClr val="accent1">
                    <a:lumMod val="75000"/>
                  </a:schemeClr>
                </a:solidFill>
                <a:latin typeface="+mj-lt"/>
                <a:ea typeface="Verdana" panose="020B0604030504040204" pitchFamily="34" charset="0"/>
              </a:rPr>
              <a:t>Fitch Rating Agency recently updated graded Oman’s Long-Term Foreign Currency Issuer Default Rating from ‘BB-’ to ‘BB’ with a Stable outlook. </a:t>
            </a:r>
          </a:p>
          <a:p>
            <a:pPr marL="285750" indent="-285750" algn="just">
              <a:lnSpc>
                <a:spcPct val="120000"/>
              </a:lnSpc>
              <a:buFont typeface="Arial" panose="020B0604020202020204" pitchFamily="34" charset="0"/>
              <a:buChar char="•"/>
            </a:pPr>
            <a:r>
              <a:rPr lang="en-US" sz="1200" dirty="0">
                <a:solidFill>
                  <a:schemeClr val="accent1">
                    <a:lumMod val="75000"/>
                  </a:schemeClr>
                </a:solidFill>
                <a:latin typeface="+mj-lt"/>
                <a:ea typeface="Verdana" panose="020B0604030504040204" pitchFamily="34" charset="0"/>
              </a:rPr>
              <a:t>Oman registered budget surplus of RO784Mn first time since 2013, supported by higher oil prices in 2022, </a:t>
            </a:r>
          </a:p>
          <a:p>
            <a:pPr marL="285750" indent="-285750" algn="just">
              <a:lnSpc>
                <a:spcPct val="120000"/>
              </a:lnSpc>
              <a:buFont typeface="Arial" panose="020B0604020202020204" pitchFamily="34" charset="0"/>
              <a:buChar char="•"/>
            </a:pPr>
            <a:r>
              <a:rPr lang="en-US" sz="1200" dirty="0">
                <a:solidFill>
                  <a:schemeClr val="accent1">
                    <a:lumMod val="75000"/>
                  </a:schemeClr>
                </a:solidFill>
                <a:latin typeface="+mj-lt"/>
                <a:ea typeface="Verdana" panose="020B0604030504040204" pitchFamily="34" charset="0"/>
              </a:rPr>
              <a:t>Budget surplus is forecast at 5.5% and 3.4% of the GDP in 2022 and 2023. </a:t>
            </a:r>
            <a:endParaRPr lang="en-US" sz="1200" dirty="0">
              <a:latin typeface="+mj-lt"/>
            </a:endParaRPr>
          </a:p>
        </p:txBody>
      </p:sp>
      <p:sp>
        <p:nvSpPr>
          <p:cNvPr id="27" name="TextBox 26">
            <a:extLst>
              <a:ext uri="{FF2B5EF4-FFF2-40B4-BE49-F238E27FC236}">
                <a16:creationId xmlns:a16="http://schemas.microsoft.com/office/drawing/2014/main" id="{AED41F8A-2567-4CE6-885F-798920939075}"/>
              </a:ext>
            </a:extLst>
          </p:cNvPr>
          <p:cNvSpPr txBox="1"/>
          <p:nvPr/>
        </p:nvSpPr>
        <p:spPr>
          <a:xfrm>
            <a:off x="74056" y="6276696"/>
            <a:ext cx="3019460" cy="230832"/>
          </a:xfrm>
          <a:prstGeom prst="rect">
            <a:avLst/>
          </a:prstGeom>
          <a:noFill/>
        </p:spPr>
        <p:txBody>
          <a:bodyPr wrap="square" rtlCol="0">
            <a:spAutoFit/>
          </a:bodyPr>
          <a:lstStyle/>
          <a:p>
            <a:r>
              <a:rPr lang="en-US" sz="900" i="1" dirty="0">
                <a:solidFill>
                  <a:schemeClr val="accent1">
                    <a:lumMod val="75000"/>
                  </a:schemeClr>
                </a:solidFill>
                <a:latin typeface="+mn-lt"/>
              </a:rPr>
              <a:t>Source: Fitch Report – Aug’22</a:t>
            </a:r>
          </a:p>
        </p:txBody>
      </p:sp>
      <p:graphicFrame>
        <p:nvGraphicFramePr>
          <p:cNvPr id="28" name="Chart 27">
            <a:extLst>
              <a:ext uri="{FF2B5EF4-FFF2-40B4-BE49-F238E27FC236}">
                <a16:creationId xmlns:a16="http://schemas.microsoft.com/office/drawing/2014/main" id="{569CE98A-5973-4C5C-A955-C5C0CD422A8A}"/>
              </a:ext>
            </a:extLst>
          </p:cNvPr>
          <p:cNvGraphicFramePr>
            <a:graphicFrameLocks/>
          </p:cNvGraphicFramePr>
          <p:nvPr>
            <p:extLst/>
          </p:nvPr>
        </p:nvGraphicFramePr>
        <p:xfrm>
          <a:off x="7021103" y="4708106"/>
          <a:ext cx="4982400" cy="173182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E27EE0CC-490A-47F7-9C24-50FCEFBB2D57}"/>
              </a:ext>
            </a:extLst>
          </p:cNvPr>
          <p:cNvSpPr txBox="1"/>
          <p:nvPr/>
        </p:nvSpPr>
        <p:spPr>
          <a:xfrm>
            <a:off x="7021103" y="6230082"/>
            <a:ext cx="1833259" cy="230832"/>
          </a:xfrm>
          <a:prstGeom prst="rect">
            <a:avLst/>
          </a:prstGeom>
          <a:noFill/>
        </p:spPr>
        <p:txBody>
          <a:bodyPr wrap="square" rtlCol="0">
            <a:spAutoFit/>
          </a:bodyPr>
          <a:lstStyle>
            <a:defPPr>
              <a:defRPr lang="en-US"/>
            </a:defPPr>
            <a:lvl1pPr>
              <a:defRPr sz="900" i="1">
                <a:solidFill>
                  <a:schemeClr val="accent1">
                    <a:lumMod val="75000"/>
                  </a:schemeClr>
                </a:solidFill>
                <a:latin typeface="+mn-lt"/>
              </a:defRPr>
            </a:lvl1pPr>
          </a:lstStyle>
          <a:p>
            <a:r>
              <a:rPr lang="en-US" dirty="0"/>
              <a:t>Source: Fitch Solutions &amp; IMF</a:t>
            </a:r>
          </a:p>
        </p:txBody>
      </p:sp>
      <p:graphicFrame>
        <p:nvGraphicFramePr>
          <p:cNvPr id="24" name="Chart 23">
            <a:extLst>
              <a:ext uri="{FF2B5EF4-FFF2-40B4-BE49-F238E27FC236}">
                <a16:creationId xmlns:a16="http://schemas.microsoft.com/office/drawing/2014/main" id="{6839D86D-A2EB-4151-9E7C-F8260131DAF9}"/>
              </a:ext>
            </a:extLst>
          </p:cNvPr>
          <p:cNvGraphicFramePr>
            <a:graphicFrameLocks/>
          </p:cNvGraphicFramePr>
          <p:nvPr>
            <p:extLst/>
          </p:nvPr>
        </p:nvGraphicFramePr>
        <p:xfrm>
          <a:off x="7020023" y="2706624"/>
          <a:ext cx="4983480" cy="192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62795616-576E-4D6D-9F38-1A88549F86D5}"/>
              </a:ext>
            </a:extLst>
          </p:cNvPr>
          <p:cNvGraphicFramePr>
            <a:graphicFrameLocks/>
          </p:cNvGraphicFramePr>
          <p:nvPr>
            <p:extLst/>
          </p:nvPr>
        </p:nvGraphicFramePr>
        <p:xfrm>
          <a:off x="7022592" y="718289"/>
          <a:ext cx="4983480" cy="1920240"/>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a:extLst>
              <a:ext uri="{FF2B5EF4-FFF2-40B4-BE49-F238E27FC236}">
                <a16:creationId xmlns:a16="http://schemas.microsoft.com/office/drawing/2014/main" id="{EB1041D1-E03E-4577-84DA-5659432CA7E6}"/>
              </a:ext>
            </a:extLst>
          </p:cNvPr>
          <p:cNvSpPr txBox="1"/>
          <p:nvPr/>
        </p:nvSpPr>
        <p:spPr>
          <a:xfrm>
            <a:off x="6964874" y="2432326"/>
            <a:ext cx="3005176" cy="230832"/>
          </a:xfrm>
          <a:prstGeom prst="rect">
            <a:avLst/>
          </a:prstGeom>
          <a:noFill/>
        </p:spPr>
        <p:txBody>
          <a:bodyPr wrap="square" rtlCol="0">
            <a:spAutoFit/>
          </a:bodyPr>
          <a:lstStyle/>
          <a:p>
            <a:r>
              <a:rPr lang="en-US" sz="900" i="1" dirty="0">
                <a:solidFill>
                  <a:schemeClr val="accent1">
                    <a:lumMod val="75000"/>
                  </a:schemeClr>
                </a:solidFill>
                <a:latin typeface="+mn-lt"/>
              </a:rPr>
              <a:t>Source: Fitch Solution, World Bank, CBO</a:t>
            </a:r>
          </a:p>
        </p:txBody>
      </p:sp>
      <p:sp>
        <p:nvSpPr>
          <p:cNvPr id="64" name="TextBox 63">
            <a:extLst>
              <a:ext uri="{FF2B5EF4-FFF2-40B4-BE49-F238E27FC236}">
                <a16:creationId xmlns:a16="http://schemas.microsoft.com/office/drawing/2014/main" id="{140A68F7-6D7B-4550-870B-7DD9BD93A0B1}"/>
              </a:ext>
            </a:extLst>
          </p:cNvPr>
          <p:cNvSpPr txBox="1"/>
          <p:nvPr/>
        </p:nvSpPr>
        <p:spPr>
          <a:xfrm>
            <a:off x="11538791" y="3551034"/>
            <a:ext cx="566615" cy="338554"/>
          </a:xfrm>
          <a:prstGeom prst="rect">
            <a:avLst/>
          </a:prstGeom>
          <a:noFill/>
        </p:spPr>
        <p:txBody>
          <a:bodyPr wrap="square" rtlCol="0">
            <a:spAutoFit/>
          </a:bodyPr>
          <a:lstStyle/>
          <a:p>
            <a:r>
              <a:rPr lang="en-US" sz="800" b="1" dirty="0">
                <a:solidFill>
                  <a:schemeClr val="accent1">
                    <a:lumMod val="75000"/>
                  </a:schemeClr>
                </a:solidFill>
              </a:rPr>
              <a:t>Fiscal </a:t>
            </a:r>
          </a:p>
          <a:p>
            <a:r>
              <a:rPr lang="en-US" sz="800" b="1" dirty="0">
                <a:solidFill>
                  <a:schemeClr val="accent1">
                    <a:lumMod val="75000"/>
                  </a:schemeClr>
                </a:solidFill>
              </a:rPr>
              <a:t>B/E $67</a:t>
            </a:r>
            <a:endParaRPr lang="en-GB" sz="800" b="1" dirty="0">
              <a:solidFill>
                <a:schemeClr val="accent1">
                  <a:lumMod val="75000"/>
                </a:schemeClr>
              </a:solidFill>
            </a:endParaRPr>
          </a:p>
        </p:txBody>
      </p:sp>
      <p:cxnSp>
        <p:nvCxnSpPr>
          <p:cNvPr id="65" name="Straight Connector 64">
            <a:extLst>
              <a:ext uri="{FF2B5EF4-FFF2-40B4-BE49-F238E27FC236}">
                <a16:creationId xmlns:a16="http://schemas.microsoft.com/office/drawing/2014/main" id="{3D901D7D-FE8B-40C1-9A9F-72B33E61A826}"/>
              </a:ext>
            </a:extLst>
          </p:cNvPr>
          <p:cNvCxnSpPr>
            <a:cxnSpLocks/>
          </p:cNvCxnSpPr>
          <p:nvPr/>
        </p:nvCxnSpPr>
        <p:spPr>
          <a:xfrm>
            <a:off x="10817657" y="3731890"/>
            <a:ext cx="813170" cy="0"/>
          </a:xfrm>
          <a:prstGeom prst="line">
            <a:avLst/>
          </a:prstGeom>
          <a:ln w="19050">
            <a:solidFill>
              <a:srgbClr val="C7AC1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824D6B4-AD34-4B01-ACBD-E974934D94C5}"/>
              </a:ext>
            </a:extLst>
          </p:cNvPr>
          <p:cNvCxnSpPr>
            <a:cxnSpLocks/>
          </p:cNvCxnSpPr>
          <p:nvPr/>
        </p:nvCxnSpPr>
        <p:spPr>
          <a:xfrm>
            <a:off x="10294046" y="3731305"/>
            <a:ext cx="489547" cy="0"/>
          </a:xfrm>
          <a:prstGeom prst="line">
            <a:avLst/>
          </a:prstGeom>
          <a:ln w="28575">
            <a:solidFill>
              <a:srgbClr val="C7AC16"/>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B2BF93A-92D7-4CEB-9535-00806E40FEB2}"/>
              </a:ext>
            </a:extLst>
          </p:cNvPr>
          <p:cNvSpPr txBox="1"/>
          <p:nvPr/>
        </p:nvSpPr>
        <p:spPr>
          <a:xfrm>
            <a:off x="6948765" y="4413903"/>
            <a:ext cx="1833259" cy="230831"/>
          </a:xfrm>
          <a:prstGeom prst="rect">
            <a:avLst/>
          </a:prstGeom>
          <a:noFill/>
        </p:spPr>
        <p:txBody>
          <a:bodyPr wrap="square" rtlCol="0">
            <a:spAutoFit/>
          </a:bodyPr>
          <a:lstStyle>
            <a:defPPr>
              <a:defRPr lang="en-US"/>
            </a:defPPr>
            <a:lvl1pPr>
              <a:defRPr sz="900" i="1">
                <a:solidFill>
                  <a:schemeClr val="accent1">
                    <a:lumMod val="75000"/>
                  </a:schemeClr>
                </a:solidFill>
                <a:latin typeface="+mn-lt"/>
              </a:defRPr>
            </a:lvl1pPr>
          </a:lstStyle>
          <a:p>
            <a:r>
              <a:rPr lang="en-US" dirty="0"/>
              <a:t>Source: S&amp;P Global Commodities</a:t>
            </a:r>
          </a:p>
        </p:txBody>
      </p:sp>
    </p:spTree>
    <p:extLst>
      <p:ext uri="{BB962C8B-B14F-4D97-AF65-F5344CB8AC3E}">
        <p14:creationId xmlns:p14="http://schemas.microsoft.com/office/powerpoint/2010/main" val="2987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xfrm>
            <a:off x="9935640" y="6511597"/>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11</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p:cNvCxnSpPr/>
          <p:nvPr/>
        </p:nvCxnSpPr>
        <p:spPr>
          <a:xfrm>
            <a:off x="0" y="621792"/>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31676" y="116715"/>
            <a:ext cx="8412596"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Banking Sector Overview </a:t>
            </a:r>
          </a:p>
        </p:txBody>
      </p:sp>
      <p:sp>
        <p:nvSpPr>
          <p:cNvPr id="10" name="Text Box 90">
            <a:extLst>
              <a:ext uri="{FF2B5EF4-FFF2-40B4-BE49-F238E27FC236}">
                <a16:creationId xmlns:a16="http://schemas.microsoft.com/office/drawing/2014/main" id="{A286C71F-4D06-4520-B785-355A37C37E1D}"/>
              </a:ext>
            </a:extLst>
          </p:cNvPr>
          <p:cNvSpPr txBox="1">
            <a:spLocks noChangeArrowheads="1"/>
          </p:cNvSpPr>
          <p:nvPr/>
        </p:nvSpPr>
        <p:spPr bwMode="auto">
          <a:xfrm>
            <a:off x="603920" y="6296409"/>
            <a:ext cx="2514177" cy="230832"/>
          </a:xfrm>
          <a:prstGeom prst="rect">
            <a:avLst/>
          </a:prstGeom>
          <a:noFill/>
          <a:ln w="9525">
            <a:noFill/>
            <a:miter lim="800000"/>
            <a:headEnd/>
            <a:tailEnd/>
          </a:ln>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sz="900" i="1" dirty="0">
                <a:solidFill>
                  <a:schemeClr val="accent1">
                    <a:lumMod val="75000"/>
                  </a:schemeClr>
                </a:solidFill>
                <a:latin typeface="+mn-lt"/>
              </a:rPr>
              <a:t>Source: CBO, Fitch Ratings </a:t>
            </a:r>
          </a:p>
        </p:txBody>
      </p:sp>
      <p:graphicFrame>
        <p:nvGraphicFramePr>
          <p:cNvPr id="15" name="Object 3">
            <a:extLst>
              <a:ext uri="{FF2B5EF4-FFF2-40B4-BE49-F238E27FC236}">
                <a16:creationId xmlns:a16="http://schemas.microsoft.com/office/drawing/2014/main" id="{172B143C-6352-4929-8CB3-2AF6F00ECBD9}"/>
              </a:ext>
            </a:extLst>
          </p:cNvPr>
          <p:cNvGraphicFramePr>
            <a:graphicFrameLocks/>
          </p:cNvGraphicFramePr>
          <p:nvPr>
            <p:extLst/>
          </p:nvPr>
        </p:nvGraphicFramePr>
        <p:xfrm>
          <a:off x="752452" y="927347"/>
          <a:ext cx="3598332" cy="2223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Object 3">
            <a:extLst>
              <a:ext uri="{FF2B5EF4-FFF2-40B4-BE49-F238E27FC236}">
                <a16:creationId xmlns:a16="http://schemas.microsoft.com/office/drawing/2014/main" id="{7FAD938C-3B0C-4EFF-8489-9523CC88C7C1}"/>
              </a:ext>
            </a:extLst>
          </p:cNvPr>
          <p:cNvGraphicFramePr>
            <a:graphicFrameLocks/>
          </p:cNvGraphicFramePr>
          <p:nvPr>
            <p:extLst/>
          </p:nvPr>
        </p:nvGraphicFramePr>
        <p:xfrm>
          <a:off x="4467813" y="914821"/>
          <a:ext cx="3271211" cy="22235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Object 3">
            <a:extLst>
              <a:ext uri="{FF2B5EF4-FFF2-40B4-BE49-F238E27FC236}">
                <a16:creationId xmlns:a16="http://schemas.microsoft.com/office/drawing/2014/main" id="{F754426C-F4EB-4E9C-AA71-ADA33B39C9C3}"/>
              </a:ext>
            </a:extLst>
          </p:cNvPr>
          <p:cNvGraphicFramePr>
            <a:graphicFrameLocks/>
          </p:cNvGraphicFramePr>
          <p:nvPr>
            <p:extLst/>
          </p:nvPr>
        </p:nvGraphicFramePr>
        <p:xfrm>
          <a:off x="7823221" y="917098"/>
          <a:ext cx="3271211" cy="2223592"/>
        </p:xfrm>
        <a:graphic>
          <a:graphicData uri="http://schemas.openxmlformats.org/drawingml/2006/chart">
            <c:chart xmlns:c="http://schemas.openxmlformats.org/drawingml/2006/chart" xmlns:r="http://schemas.openxmlformats.org/officeDocument/2006/relationships" r:id="rId5"/>
          </a:graphicData>
        </a:graphic>
      </p:graphicFrame>
      <p:sp>
        <p:nvSpPr>
          <p:cNvPr id="18" name="Round Same Side Corner Rectangle 36">
            <a:extLst>
              <a:ext uri="{FF2B5EF4-FFF2-40B4-BE49-F238E27FC236}">
                <a16:creationId xmlns:a16="http://schemas.microsoft.com/office/drawing/2014/main" id="{76E7E506-07B0-47FE-A57A-2024832A703A}"/>
              </a:ext>
            </a:extLst>
          </p:cNvPr>
          <p:cNvSpPr/>
          <p:nvPr/>
        </p:nvSpPr>
        <p:spPr>
          <a:xfrm rot="16200000">
            <a:off x="2602990" y="2596284"/>
            <a:ext cx="424265" cy="1890569"/>
          </a:xfrm>
          <a:prstGeom prst="rect">
            <a:avLst/>
          </a:prstGeom>
          <a:solidFill>
            <a:srgbClr val="1F4E78"/>
          </a:solidFill>
          <a:ln w="12700" cap="flat" cmpd="sng" algn="ctr">
            <a:noFill/>
            <a:prstDash val="solid"/>
            <a:miter lim="800000"/>
          </a:ln>
          <a:effectLst/>
        </p:spPr>
        <p:txBody>
          <a:bodyPr vert="vert"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panose="020F0502020204030204"/>
                <a:ea typeface="+mn-ea"/>
                <a:cs typeface="Calibri" panose="020F0502020204030204" pitchFamily="34" charset="0"/>
                <a:sym typeface="Calibri" panose="020F0502020204030204" pitchFamily="34" charset="0"/>
              </a:rPr>
              <a:t>Operating Environment </a:t>
            </a:r>
          </a:p>
        </p:txBody>
      </p:sp>
      <p:sp>
        <p:nvSpPr>
          <p:cNvPr id="19" name="Isosceles Triangle 75">
            <a:extLst>
              <a:ext uri="{FF2B5EF4-FFF2-40B4-BE49-F238E27FC236}">
                <a16:creationId xmlns:a16="http://schemas.microsoft.com/office/drawing/2014/main" id="{0D3433A2-ADB3-43D4-B7F3-5C6CEE0BB347}"/>
              </a:ext>
            </a:extLst>
          </p:cNvPr>
          <p:cNvSpPr/>
          <p:nvPr/>
        </p:nvSpPr>
        <p:spPr>
          <a:xfrm rot="5400000">
            <a:off x="3656035" y="3462910"/>
            <a:ext cx="424265" cy="153290"/>
          </a:xfrm>
          <a:prstGeom prst="triangle">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ound Same Side Corner Rectangle 36">
            <a:extLst>
              <a:ext uri="{FF2B5EF4-FFF2-40B4-BE49-F238E27FC236}">
                <a16:creationId xmlns:a16="http://schemas.microsoft.com/office/drawing/2014/main" id="{584B4A4D-EA41-4E69-9E54-EB1B684E64F2}"/>
              </a:ext>
            </a:extLst>
          </p:cNvPr>
          <p:cNvSpPr/>
          <p:nvPr/>
        </p:nvSpPr>
        <p:spPr>
          <a:xfrm rot="16200000">
            <a:off x="2602991" y="3066747"/>
            <a:ext cx="424265" cy="1890569"/>
          </a:xfrm>
          <a:prstGeom prst="rect">
            <a:avLst/>
          </a:prstGeom>
          <a:solidFill>
            <a:srgbClr val="1F4E78"/>
          </a:solidFill>
          <a:ln w="12700" cap="flat" cmpd="sng" algn="ctr">
            <a:noFill/>
            <a:prstDash val="solid"/>
            <a:miter lim="800000"/>
          </a:ln>
          <a:effectLst/>
        </p:spPr>
        <p:txBody>
          <a:bodyPr vert="vert"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panose="020F0502020204030204"/>
                <a:ea typeface="+mn-ea"/>
                <a:cs typeface="Calibri" panose="020F0502020204030204" pitchFamily="34" charset="0"/>
                <a:sym typeface="Calibri" panose="020F0502020204030204" pitchFamily="34" charset="0"/>
              </a:rPr>
              <a:t>Asset Quality</a:t>
            </a:r>
          </a:p>
        </p:txBody>
      </p:sp>
      <p:sp>
        <p:nvSpPr>
          <p:cNvPr id="21" name="Isosceles Triangle 80">
            <a:extLst>
              <a:ext uri="{FF2B5EF4-FFF2-40B4-BE49-F238E27FC236}">
                <a16:creationId xmlns:a16="http://schemas.microsoft.com/office/drawing/2014/main" id="{282F0784-3CDB-4F1C-AF3B-E45F380889A7}"/>
              </a:ext>
            </a:extLst>
          </p:cNvPr>
          <p:cNvSpPr/>
          <p:nvPr/>
        </p:nvSpPr>
        <p:spPr>
          <a:xfrm rot="5400000">
            <a:off x="3656035" y="3935386"/>
            <a:ext cx="424265" cy="153290"/>
          </a:xfrm>
          <a:prstGeom prst="triangle">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Round Same Side Corner Rectangle 36">
            <a:extLst>
              <a:ext uri="{FF2B5EF4-FFF2-40B4-BE49-F238E27FC236}">
                <a16:creationId xmlns:a16="http://schemas.microsoft.com/office/drawing/2014/main" id="{B7A3B4B8-C26D-4707-B049-2C78D151A356}"/>
              </a:ext>
            </a:extLst>
          </p:cNvPr>
          <p:cNvSpPr/>
          <p:nvPr/>
        </p:nvSpPr>
        <p:spPr>
          <a:xfrm rot="16200000">
            <a:off x="2602991" y="3543741"/>
            <a:ext cx="424265" cy="1890569"/>
          </a:xfrm>
          <a:prstGeom prst="rect">
            <a:avLst/>
          </a:prstGeom>
          <a:solidFill>
            <a:srgbClr val="1F4E78"/>
          </a:solidFill>
          <a:ln w="12700" cap="flat" cmpd="sng" algn="ctr">
            <a:noFill/>
            <a:prstDash val="solid"/>
            <a:miter lim="800000"/>
          </a:ln>
          <a:effectLst/>
        </p:spPr>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panose="020F0502020204030204"/>
                <a:ea typeface="+mn-ea"/>
                <a:cs typeface="Calibri" panose="020F0502020204030204" pitchFamily="34" charset="0"/>
                <a:sym typeface="Calibri" panose="020F0502020204030204" pitchFamily="34" charset="0"/>
              </a:rPr>
              <a:t>Capital </a:t>
            </a:r>
          </a:p>
        </p:txBody>
      </p:sp>
      <p:sp>
        <p:nvSpPr>
          <p:cNvPr id="23" name="Isosceles Triangle 94">
            <a:extLst>
              <a:ext uri="{FF2B5EF4-FFF2-40B4-BE49-F238E27FC236}">
                <a16:creationId xmlns:a16="http://schemas.microsoft.com/office/drawing/2014/main" id="{C40F90B6-0934-4610-8510-8FBBD738C023}"/>
              </a:ext>
            </a:extLst>
          </p:cNvPr>
          <p:cNvSpPr/>
          <p:nvPr/>
        </p:nvSpPr>
        <p:spPr>
          <a:xfrm rot="5400000">
            <a:off x="3656035" y="4412380"/>
            <a:ext cx="424265" cy="153290"/>
          </a:xfrm>
          <a:prstGeom prst="triangle">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Round Same Side Corner Rectangle 36">
            <a:extLst>
              <a:ext uri="{FF2B5EF4-FFF2-40B4-BE49-F238E27FC236}">
                <a16:creationId xmlns:a16="http://schemas.microsoft.com/office/drawing/2014/main" id="{3F3BD1ED-1FB0-462B-9016-C4D10F55A157}"/>
              </a:ext>
            </a:extLst>
          </p:cNvPr>
          <p:cNvSpPr/>
          <p:nvPr/>
        </p:nvSpPr>
        <p:spPr>
          <a:xfrm rot="16200000">
            <a:off x="2602991" y="4013877"/>
            <a:ext cx="424265" cy="1890569"/>
          </a:xfrm>
          <a:prstGeom prst="rect">
            <a:avLst/>
          </a:prstGeom>
          <a:solidFill>
            <a:srgbClr val="1F4E78"/>
          </a:solidFill>
          <a:ln w="12700" cap="flat" cmpd="sng" algn="ctr">
            <a:noFill/>
            <a:prstDash val="solid"/>
            <a:miter lim="800000"/>
          </a:ln>
          <a:effectLst/>
        </p:spPr>
        <p:txBody>
          <a:bodyPr vert="vert"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panose="020F0502020204030204"/>
                <a:ea typeface="+mn-ea"/>
                <a:cs typeface="Calibri" panose="020F0502020204030204" pitchFamily="34" charset="0"/>
                <a:sym typeface="Calibri" panose="020F0502020204030204" pitchFamily="34" charset="0"/>
              </a:rPr>
              <a:t>Funding &amp; Liquidity</a:t>
            </a:r>
          </a:p>
        </p:txBody>
      </p:sp>
      <p:sp>
        <p:nvSpPr>
          <p:cNvPr id="25" name="Isosceles Triangle 80">
            <a:extLst>
              <a:ext uri="{FF2B5EF4-FFF2-40B4-BE49-F238E27FC236}">
                <a16:creationId xmlns:a16="http://schemas.microsoft.com/office/drawing/2014/main" id="{053A0397-EC99-4CF4-862C-0B50F0A8E629}"/>
              </a:ext>
            </a:extLst>
          </p:cNvPr>
          <p:cNvSpPr/>
          <p:nvPr/>
        </p:nvSpPr>
        <p:spPr>
          <a:xfrm rot="5400000">
            <a:off x="3656035" y="4882517"/>
            <a:ext cx="424265" cy="153290"/>
          </a:xfrm>
          <a:prstGeom prst="triangle">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Round Same Side Corner Rectangle 36">
            <a:extLst>
              <a:ext uri="{FF2B5EF4-FFF2-40B4-BE49-F238E27FC236}">
                <a16:creationId xmlns:a16="http://schemas.microsoft.com/office/drawing/2014/main" id="{7A4980CE-A7C1-4A93-B916-52360E88FC1F}"/>
              </a:ext>
            </a:extLst>
          </p:cNvPr>
          <p:cNvSpPr/>
          <p:nvPr/>
        </p:nvSpPr>
        <p:spPr>
          <a:xfrm rot="16200000">
            <a:off x="2602991" y="4490871"/>
            <a:ext cx="424265" cy="1890569"/>
          </a:xfrm>
          <a:prstGeom prst="rect">
            <a:avLst/>
          </a:prstGeom>
          <a:solidFill>
            <a:srgbClr val="1F4E78"/>
          </a:solidFill>
          <a:ln w="12700" cap="flat" cmpd="sng" algn="ctr">
            <a:noFill/>
            <a:prstDash val="solid"/>
            <a:miter lim="800000"/>
          </a:ln>
          <a:effectLst/>
        </p:spPr>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panose="020F0502020204030204"/>
                <a:ea typeface="+mn-ea"/>
                <a:cs typeface="Calibri" panose="020F0502020204030204" pitchFamily="34" charset="0"/>
                <a:sym typeface="Calibri" panose="020F0502020204030204" pitchFamily="34" charset="0"/>
              </a:rPr>
              <a:t>Profitability &amp; Efficiency </a:t>
            </a:r>
          </a:p>
        </p:txBody>
      </p:sp>
      <p:sp>
        <p:nvSpPr>
          <p:cNvPr id="27" name="Isosceles Triangle 94">
            <a:extLst>
              <a:ext uri="{FF2B5EF4-FFF2-40B4-BE49-F238E27FC236}">
                <a16:creationId xmlns:a16="http://schemas.microsoft.com/office/drawing/2014/main" id="{6A7756A2-0DC7-4CE4-8990-27230E631725}"/>
              </a:ext>
            </a:extLst>
          </p:cNvPr>
          <p:cNvSpPr/>
          <p:nvPr/>
        </p:nvSpPr>
        <p:spPr>
          <a:xfrm rot="5400000">
            <a:off x="3656035" y="5359510"/>
            <a:ext cx="424265" cy="153290"/>
          </a:xfrm>
          <a:prstGeom prst="triangle">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Round Same Side Corner Rectangle 36">
            <a:extLst>
              <a:ext uri="{FF2B5EF4-FFF2-40B4-BE49-F238E27FC236}">
                <a16:creationId xmlns:a16="http://schemas.microsoft.com/office/drawing/2014/main" id="{154B6D8A-971F-4532-9A90-156D8A09BA78}"/>
              </a:ext>
            </a:extLst>
          </p:cNvPr>
          <p:cNvSpPr/>
          <p:nvPr/>
        </p:nvSpPr>
        <p:spPr>
          <a:xfrm rot="16200000">
            <a:off x="2602989" y="4960914"/>
            <a:ext cx="424265" cy="1890569"/>
          </a:xfrm>
          <a:prstGeom prst="rect">
            <a:avLst/>
          </a:prstGeom>
          <a:solidFill>
            <a:srgbClr val="1F4E78"/>
          </a:solidFill>
          <a:ln w="12700" cap="flat" cmpd="sng" algn="ctr">
            <a:noFill/>
            <a:prstDash val="solid"/>
            <a:miter lim="800000"/>
          </a:ln>
          <a:effectLst/>
        </p:spPr>
        <p:txBody>
          <a:bodyPr vert="vert"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panose="020F0502020204030204"/>
                <a:ea typeface="+mn-ea"/>
                <a:cs typeface="Calibri" panose="020F0502020204030204" pitchFamily="34" charset="0"/>
                <a:sym typeface="Calibri" panose="020F0502020204030204" pitchFamily="34" charset="0"/>
              </a:rPr>
              <a:t>Government Support</a:t>
            </a:r>
          </a:p>
        </p:txBody>
      </p:sp>
      <p:sp>
        <p:nvSpPr>
          <p:cNvPr id="29" name="Isosceles Triangle 75">
            <a:extLst>
              <a:ext uri="{FF2B5EF4-FFF2-40B4-BE49-F238E27FC236}">
                <a16:creationId xmlns:a16="http://schemas.microsoft.com/office/drawing/2014/main" id="{C9B749A3-93C8-44BB-ABF8-19468EE23544}"/>
              </a:ext>
            </a:extLst>
          </p:cNvPr>
          <p:cNvSpPr/>
          <p:nvPr/>
        </p:nvSpPr>
        <p:spPr>
          <a:xfrm rot="5400000">
            <a:off x="3656034" y="5827539"/>
            <a:ext cx="424265" cy="153290"/>
          </a:xfrm>
          <a:prstGeom prst="triangle">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Round Same Side Corner Rectangle 38">
            <a:extLst>
              <a:ext uri="{FF2B5EF4-FFF2-40B4-BE49-F238E27FC236}">
                <a16:creationId xmlns:a16="http://schemas.microsoft.com/office/drawing/2014/main" id="{CF51AA51-8848-4DD6-8A2E-65156A984696}"/>
              </a:ext>
            </a:extLst>
          </p:cNvPr>
          <p:cNvSpPr/>
          <p:nvPr/>
        </p:nvSpPr>
        <p:spPr>
          <a:xfrm rot="5400000" flipH="1">
            <a:off x="7258443" y="259387"/>
            <a:ext cx="424730" cy="6619941"/>
          </a:xfrm>
          <a:prstGeom prst="rect">
            <a:avLst/>
          </a:prstGeom>
          <a:solidFill>
            <a:schemeClr val="bg1">
              <a:lumMod val="95000"/>
            </a:schemeClr>
          </a:solidFill>
          <a:ln w="12700" cap="flat" cmpd="sng" algn="ctr">
            <a:noFill/>
            <a:prstDash val="solid"/>
            <a:miter lim="800000"/>
          </a:ln>
          <a:effectLst/>
        </p:spPr>
        <p:txBody>
          <a:bodyPr vert="vert270" rtlCol="0" anchor="ctr"/>
          <a:lstStyle/>
          <a:p>
            <a:pPr marL="182880" lvl="0" indent="-182880">
              <a:buFont typeface="Wingdings" panose="05000000000000000000" pitchFamily="2" charset="2"/>
              <a:buChar char="§"/>
              <a:defRPr/>
            </a:pPr>
            <a:r>
              <a:rPr lang="en-US" sz="1000" b="1" kern="0" dirty="0">
                <a:solidFill>
                  <a:schemeClr val="accent1">
                    <a:lumMod val="75000"/>
                  </a:schemeClr>
                </a:solidFill>
                <a:latin typeface="+mn-lt"/>
                <a:sym typeface="Calibri" panose="020F0502020204030204" pitchFamily="34" charset="0"/>
              </a:rPr>
              <a:t>Omani banks' credit fundamentals are recovering </a:t>
            </a:r>
            <a:r>
              <a:rPr lang="en-US" sz="1000" kern="0" dirty="0">
                <a:solidFill>
                  <a:schemeClr val="accent1">
                    <a:lumMod val="75000"/>
                  </a:schemeClr>
                </a:solidFill>
                <a:latin typeface="+mn-lt"/>
                <a:sym typeface="Calibri" panose="020F0502020204030204" pitchFamily="34" charset="0"/>
              </a:rPr>
              <a:t>as pressures on the operating environment have eased and economic activity is gradually picking up amid higher oil prices. </a:t>
            </a:r>
          </a:p>
          <a:p>
            <a:pPr marL="182880" lvl="0" indent="-182880">
              <a:buFont typeface="Wingdings" panose="05000000000000000000" pitchFamily="2" charset="2"/>
              <a:buChar char="§"/>
              <a:defRPr/>
            </a:pPr>
            <a:r>
              <a:rPr lang="en-US" sz="1000" kern="0" dirty="0">
                <a:solidFill>
                  <a:schemeClr val="accent1">
                    <a:lumMod val="75000"/>
                  </a:schemeClr>
                </a:solidFill>
                <a:latin typeface="+mn-lt"/>
                <a:sym typeface="Calibri" panose="020F0502020204030204" pitchFamily="34" charset="0"/>
              </a:rPr>
              <a:t>Oman banking sector operating environment factor scores to stable from negative</a:t>
            </a:r>
          </a:p>
        </p:txBody>
      </p:sp>
      <p:sp>
        <p:nvSpPr>
          <p:cNvPr id="37" name="Round Same Side Corner Rectangle 38">
            <a:extLst>
              <a:ext uri="{FF2B5EF4-FFF2-40B4-BE49-F238E27FC236}">
                <a16:creationId xmlns:a16="http://schemas.microsoft.com/office/drawing/2014/main" id="{030E1FCF-BB9E-426E-BC1B-568351E36200}"/>
              </a:ext>
            </a:extLst>
          </p:cNvPr>
          <p:cNvSpPr/>
          <p:nvPr/>
        </p:nvSpPr>
        <p:spPr>
          <a:xfrm rot="5400000" flipH="1">
            <a:off x="7258443" y="739824"/>
            <a:ext cx="424730" cy="6619941"/>
          </a:xfrm>
          <a:prstGeom prst="rect">
            <a:avLst/>
          </a:prstGeom>
          <a:solidFill>
            <a:schemeClr val="bg1">
              <a:lumMod val="95000"/>
            </a:schemeClr>
          </a:solidFill>
          <a:ln w="12700" cap="flat" cmpd="sng" algn="ctr">
            <a:noFill/>
            <a:prstDash val="solid"/>
            <a:miter lim="800000"/>
          </a:ln>
          <a:effectLst/>
        </p:spPr>
        <p:txBody>
          <a:bodyPr vert="vert270" rtlCol="0" anchor="ctr"/>
          <a:lstStyle/>
          <a:p>
            <a:pPr marL="182880" lvl="0" indent="-182880">
              <a:buFont typeface="Wingdings" panose="05000000000000000000" pitchFamily="2" charset="2"/>
              <a:buChar char="§"/>
              <a:defRPr/>
            </a:pPr>
            <a:r>
              <a:rPr lang="en-US" sz="1000" b="1" kern="0" dirty="0">
                <a:solidFill>
                  <a:schemeClr val="accent1">
                    <a:lumMod val="75000"/>
                  </a:schemeClr>
                </a:solidFill>
                <a:latin typeface="+mn-lt"/>
                <a:sym typeface="Calibri" panose="020F0502020204030204" pitchFamily="34" charset="0"/>
              </a:rPr>
              <a:t>Asset quality will remain a key risk in 2022 with the run-off of payment holidays and a rising interest rate </a:t>
            </a:r>
            <a:r>
              <a:rPr lang="en-US" sz="1000" kern="0" dirty="0">
                <a:solidFill>
                  <a:schemeClr val="accent1">
                    <a:lumMod val="75000"/>
                  </a:schemeClr>
                </a:solidFill>
                <a:latin typeface="+mn-lt"/>
                <a:sym typeface="Calibri" panose="020F0502020204030204" pitchFamily="34" charset="0"/>
              </a:rPr>
              <a:t>(recent increase of 75 basis points) environment which could undermine borrowers' debt servicing capacities.</a:t>
            </a:r>
          </a:p>
          <a:p>
            <a:pPr marL="182880" lvl="0" indent="-182880">
              <a:buFont typeface="Wingdings" panose="05000000000000000000" pitchFamily="2" charset="2"/>
              <a:buChar char="§"/>
              <a:defRPr/>
            </a:pPr>
            <a:r>
              <a:rPr lang="en-US" sz="1000" kern="0" dirty="0">
                <a:solidFill>
                  <a:schemeClr val="accent1">
                    <a:lumMod val="75000"/>
                  </a:schemeClr>
                </a:solidFill>
                <a:latin typeface="+mn-lt"/>
                <a:sym typeface="Calibri" panose="020F0502020204030204" pitchFamily="34" charset="0"/>
              </a:rPr>
              <a:t>High quality concentrations will continue to pose downside Risk to asset quality</a:t>
            </a:r>
          </a:p>
        </p:txBody>
      </p:sp>
      <p:sp>
        <p:nvSpPr>
          <p:cNvPr id="38" name="Round Same Side Corner Rectangle 38">
            <a:extLst>
              <a:ext uri="{FF2B5EF4-FFF2-40B4-BE49-F238E27FC236}">
                <a16:creationId xmlns:a16="http://schemas.microsoft.com/office/drawing/2014/main" id="{9E3C75DE-FAA0-4340-BB17-5EE31D83E3C5}"/>
              </a:ext>
            </a:extLst>
          </p:cNvPr>
          <p:cNvSpPr/>
          <p:nvPr/>
        </p:nvSpPr>
        <p:spPr>
          <a:xfrm rot="5400000" flipH="1">
            <a:off x="7258443" y="1211474"/>
            <a:ext cx="424730" cy="6619941"/>
          </a:xfrm>
          <a:prstGeom prst="rect">
            <a:avLst/>
          </a:prstGeom>
          <a:solidFill>
            <a:schemeClr val="bg1">
              <a:lumMod val="95000"/>
            </a:schemeClr>
          </a:solidFill>
          <a:ln w="12700" cap="flat" cmpd="sng" algn="ctr">
            <a:noFill/>
            <a:prstDash val="solid"/>
            <a:miter lim="800000"/>
          </a:ln>
          <a:effectLst/>
        </p:spPr>
        <p:txBody>
          <a:bodyPr vert="vert270" rtlCol="0" anchor="ctr"/>
          <a:lstStyle/>
          <a:p>
            <a:pPr marL="182880" lvl="0" indent="-182880">
              <a:buFont typeface="Wingdings" panose="05000000000000000000" pitchFamily="2" charset="2"/>
              <a:buChar char="§"/>
              <a:defRPr/>
            </a:pPr>
            <a:r>
              <a:rPr lang="en-US" sz="1000" kern="0" dirty="0">
                <a:solidFill>
                  <a:schemeClr val="accent1">
                    <a:lumMod val="75000"/>
                  </a:schemeClr>
                </a:solidFill>
                <a:latin typeface="+mn-lt"/>
                <a:sym typeface="Calibri" panose="020F0502020204030204" pitchFamily="34" charset="0"/>
              </a:rPr>
              <a:t>Sound capital provide loan-loss absorption capacity, even under stress scenario</a:t>
            </a:r>
          </a:p>
          <a:p>
            <a:pPr marL="182880" lvl="0" indent="-182880">
              <a:buFont typeface="Wingdings" panose="05000000000000000000" pitchFamily="2" charset="2"/>
              <a:buChar char="§"/>
              <a:defRPr/>
            </a:pPr>
            <a:r>
              <a:rPr lang="en-US" sz="1000" kern="0" dirty="0">
                <a:solidFill>
                  <a:schemeClr val="accent1">
                    <a:lumMod val="75000"/>
                  </a:schemeClr>
                </a:solidFill>
                <a:latin typeface="+mn-lt"/>
                <a:sym typeface="Calibri" panose="020F0502020204030204" pitchFamily="34" charset="0"/>
              </a:rPr>
              <a:t>Recent </a:t>
            </a:r>
            <a:r>
              <a:rPr lang="en-US" sz="1000" b="1" kern="0" dirty="0">
                <a:solidFill>
                  <a:schemeClr val="accent1">
                    <a:lumMod val="75000"/>
                  </a:schemeClr>
                </a:solidFill>
                <a:latin typeface="+mn-lt"/>
                <a:sym typeface="Calibri" panose="020F0502020204030204" pitchFamily="34" charset="0"/>
              </a:rPr>
              <a:t>Macro Stress Testing undertaken by CBO revealed strong resilience </a:t>
            </a:r>
            <a:r>
              <a:rPr lang="en-US" sz="1000" kern="0" dirty="0">
                <a:solidFill>
                  <a:schemeClr val="accent1">
                    <a:lumMod val="75000"/>
                  </a:schemeClr>
                </a:solidFill>
                <a:latin typeface="+mn-lt"/>
                <a:sym typeface="Calibri" panose="020F0502020204030204" pitchFamily="34" charset="0"/>
              </a:rPr>
              <a:t>of the Omani banking system </a:t>
            </a:r>
          </a:p>
        </p:txBody>
      </p:sp>
      <p:sp>
        <p:nvSpPr>
          <p:cNvPr id="39" name="Round Same Side Corner Rectangle 38">
            <a:extLst>
              <a:ext uri="{FF2B5EF4-FFF2-40B4-BE49-F238E27FC236}">
                <a16:creationId xmlns:a16="http://schemas.microsoft.com/office/drawing/2014/main" id="{321657D8-4668-4CB7-98E5-B4D57AB36EBD}"/>
              </a:ext>
            </a:extLst>
          </p:cNvPr>
          <p:cNvSpPr/>
          <p:nvPr/>
        </p:nvSpPr>
        <p:spPr>
          <a:xfrm rot="5400000" flipH="1">
            <a:off x="7258443" y="1687951"/>
            <a:ext cx="424730" cy="6619941"/>
          </a:xfrm>
          <a:prstGeom prst="rect">
            <a:avLst/>
          </a:prstGeom>
          <a:solidFill>
            <a:schemeClr val="bg1">
              <a:lumMod val="95000"/>
            </a:schemeClr>
          </a:solidFill>
          <a:ln w="12700" cap="flat" cmpd="sng" algn="ctr">
            <a:noFill/>
            <a:prstDash val="solid"/>
            <a:miter lim="800000"/>
          </a:ln>
          <a:effectLst/>
        </p:spPr>
        <p:txBody>
          <a:bodyPr vert="vert270" rtlCol="0" anchor="ctr"/>
          <a:lstStyle/>
          <a:p>
            <a:pPr marL="182880" lvl="0" indent="-182880">
              <a:buFont typeface="Wingdings" panose="05000000000000000000" pitchFamily="2" charset="2"/>
              <a:buChar char="§"/>
              <a:defRPr/>
            </a:pPr>
            <a:r>
              <a:rPr lang="en-US" sz="1000" b="1" kern="0" dirty="0">
                <a:solidFill>
                  <a:schemeClr val="accent1">
                    <a:lumMod val="75000"/>
                  </a:schemeClr>
                </a:solidFill>
                <a:latin typeface="+mn-lt"/>
                <a:sym typeface="Calibri" panose="020F0502020204030204" pitchFamily="34" charset="0"/>
              </a:rPr>
              <a:t>Pressures on banks' funding and liquidity profiles have eased in the recent past</a:t>
            </a:r>
            <a:r>
              <a:rPr lang="en-US" sz="1000" kern="0" dirty="0">
                <a:solidFill>
                  <a:schemeClr val="accent1">
                    <a:lumMod val="75000"/>
                  </a:schemeClr>
                </a:solidFill>
                <a:latin typeface="+mn-lt"/>
                <a:sym typeface="Calibri" panose="020F0502020204030204" pitchFamily="34" charset="0"/>
              </a:rPr>
              <a:t>, underpinned by government support measures combined with the recent rebound in oil prices.</a:t>
            </a:r>
          </a:p>
        </p:txBody>
      </p:sp>
      <p:sp>
        <p:nvSpPr>
          <p:cNvPr id="40" name="Round Same Side Corner Rectangle 38">
            <a:extLst>
              <a:ext uri="{FF2B5EF4-FFF2-40B4-BE49-F238E27FC236}">
                <a16:creationId xmlns:a16="http://schemas.microsoft.com/office/drawing/2014/main" id="{EDD74350-C0F2-408F-8B10-3040C54C0AC7}"/>
              </a:ext>
            </a:extLst>
          </p:cNvPr>
          <p:cNvSpPr/>
          <p:nvPr/>
        </p:nvSpPr>
        <p:spPr>
          <a:xfrm rot="5400000" flipH="1">
            <a:off x="7258443" y="2159601"/>
            <a:ext cx="424730" cy="6619941"/>
          </a:xfrm>
          <a:prstGeom prst="rect">
            <a:avLst/>
          </a:prstGeom>
          <a:solidFill>
            <a:schemeClr val="bg1">
              <a:lumMod val="95000"/>
            </a:schemeClr>
          </a:solidFill>
          <a:ln w="12700" cap="flat" cmpd="sng" algn="ctr">
            <a:noFill/>
            <a:prstDash val="solid"/>
            <a:miter lim="800000"/>
          </a:ln>
          <a:effectLst/>
        </p:spPr>
        <p:txBody>
          <a:bodyPr vert="vert270" rtlCol="0" anchor="ctr"/>
          <a:lstStyle/>
          <a:p>
            <a:pPr marL="182880" lvl="0" indent="-182880">
              <a:buFont typeface="Wingdings" panose="05000000000000000000" pitchFamily="2" charset="2"/>
              <a:buChar char="§"/>
              <a:defRPr/>
            </a:pPr>
            <a:r>
              <a:rPr lang="en-US" sz="1000" kern="0" dirty="0">
                <a:solidFill>
                  <a:schemeClr val="accent1">
                    <a:lumMod val="75000"/>
                  </a:schemeClr>
                </a:solidFill>
                <a:latin typeface="+mn-lt"/>
                <a:sym typeface="Calibri" panose="020F0502020204030204" pitchFamily="34" charset="0"/>
              </a:rPr>
              <a:t>Performance metrics recovered substantially in 2021 and this is expected to continue in 2022</a:t>
            </a:r>
          </a:p>
          <a:p>
            <a:pPr marL="182880" lvl="0" indent="-182880">
              <a:buFont typeface="Wingdings" panose="05000000000000000000" pitchFamily="2" charset="2"/>
              <a:buChar char="§"/>
              <a:defRPr/>
            </a:pPr>
            <a:r>
              <a:rPr lang="en-US" sz="1000" b="1" kern="0" dirty="0">
                <a:solidFill>
                  <a:schemeClr val="accent1">
                    <a:lumMod val="75000"/>
                  </a:schemeClr>
                </a:solidFill>
                <a:latin typeface="+mn-lt"/>
                <a:sym typeface="Calibri" panose="020F0502020204030204" pitchFamily="34" charset="0"/>
              </a:rPr>
              <a:t>Loan loss provisions will continue to remain high in the short to medium term</a:t>
            </a:r>
            <a:r>
              <a:rPr lang="en-US" sz="1000" kern="0" dirty="0">
                <a:solidFill>
                  <a:schemeClr val="accent1">
                    <a:lumMod val="75000"/>
                  </a:schemeClr>
                </a:solidFill>
                <a:latin typeface="+mn-lt"/>
                <a:sym typeface="Calibri" panose="020F0502020204030204" pitchFamily="34" charset="0"/>
              </a:rPr>
              <a:t>, owing to post covid-19 impacts and conservative provisioning policy adopted by banks. </a:t>
            </a:r>
          </a:p>
        </p:txBody>
      </p:sp>
      <p:sp>
        <p:nvSpPr>
          <p:cNvPr id="41" name="Round Same Side Corner Rectangle 38">
            <a:extLst>
              <a:ext uri="{FF2B5EF4-FFF2-40B4-BE49-F238E27FC236}">
                <a16:creationId xmlns:a16="http://schemas.microsoft.com/office/drawing/2014/main" id="{80CB16AF-01EA-4861-B2CB-16D22834CDAE}"/>
              </a:ext>
            </a:extLst>
          </p:cNvPr>
          <p:cNvSpPr/>
          <p:nvPr/>
        </p:nvSpPr>
        <p:spPr>
          <a:xfrm rot="5400000" flipH="1">
            <a:off x="7265121" y="2630610"/>
            <a:ext cx="424730" cy="6619941"/>
          </a:xfrm>
          <a:prstGeom prst="rect">
            <a:avLst/>
          </a:prstGeom>
          <a:solidFill>
            <a:schemeClr val="bg1">
              <a:lumMod val="95000"/>
            </a:schemeClr>
          </a:solidFill>
          <a:ln w="12700" cap="flat" cmpd="sng" algn="ctr">
            <a:noFill/>
            <a:prstDash val="solid"/>
            <a:miter lim="800000"/>
          </a:ln>
          <a:effectLst/>
        </p:spPr>
        <p:txBody>
          <a:bodyPr vert="vert270" rtlCol="0" anchor="ctr"/>
          <a:lstStyle/>
          <a:p>
            <a:pPr marL="182880" lvl="0" indent="-182880">
              <a:buFont typeface="Wingdings" panose="05000000000000000000" pitchFamily="2" charset="2"/>
              <a:buChar char="§"/>
              <a:defRPr/>
            </a:pPr>
            <a:r>
              <a:rPr lang="en-US" sz="1000" b="1" kern="0" dirty="0">
                <a:solidFill>
                  <a:schemeClr val="accent1">
                    <a:lumMod val="75000"/>
                  </a:schemeClr>
                </a:solidFill>
                <a:latin typeface="+mn-lt"/>
                <a:sym typeface="Calibri" panose="020F0502020204030204" pitchFamily="34" charset="0"/>
              </a:rPr>
              <a:t>Authorities' willingness to provide support will remain high</a:t>
            </a:r>
          </a:p>
          <a:p>
            <a:pPr marL="182880" lvl="0" indent="-182880">
              <a:buFont typeface="Wingdings" panose="05000000000000000000" pitchFamily="2" charset="2"/>
              <a:buChar char="§"/>
              <a:defRPr/>
            </a:pPr>
            <a:r>
              <a:rPr lang="en-US" sz="1000" kern="0" dirty="0">
                <a:solidFill>
                  <a:schemeClr val="accent1">
                    <a:lumMod val="75000"/>
                  </a:schemeClr>
                </a:solidFill>
                <a:latin typeface="+mn-lt"/>
                <a:sym typeface="Calibri" panose="020F0502020204030204" pitchFamily="34" charset="0"/>
              </a:rPr>
              <a:t>Oman reported a budget surplus of RO784Milion (US$2Billion) at the end of first half of 2022</a:t>
            </a:r>
          </a:p>
        </p:txBody>
      </p:sp>
      <p:pic>
        <p:nvPicPr>
          <p:cNvPr id="42" name="Graphic 41" descr="Arrow circle">
            <a:extLst>
              <a:ext uri="{FF2B5EF4-FFF2-40B4-BE49-F238E27FC236}">
                <a16:creationId xmlns:a16="http://schemas.microsoft.com/office/drawing/2014/main" id="{6EE57DA2-BA52-4C2B-B68E-8B280DBFF8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0391" y="3325793"/>
            <a:ext cx="473113" cy="473113"/>
          </a:xfrm>
          <a:prstGeom prst="rect">
            <a:avLst/>
          </a:prstGeom>
        </p:spPr>
      </p:pic>
      <p:pic>
        <p:nvPicPr>
          <p:cNvPr id="43" name="Graphic 42" descr="Bank">
            <a:extLst>
              <a:ext uri="{FF2B5EF4-FFF2-40B4-BE49-F238E27FC236}">
                <a16:creationId xmlns:a16="http://schemas.microsoft.com/office/drawing/2014/main" id="{CEDB2DD0-A297-4ABC-858F-47097B79AD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9751" y="3749948"/>
            <a:ext cx="473113" cy="473113"/>
          </a:xfrm>
          <a:prstGeom prst="rect">
            <a:avLst/>
          </a:prstGeom>
        </p:spPr>
      </p:pic>
      <p:pic>
        <p:nvPicPr>
          <p:cNvPr id="44" name="Graphic 43" descr="Money">
            <a:extLst>
              <a:ext uri="{FF2B5EF4-FFF2-40B4-BE49-F238E27FC236}">
                <a16:creationId xmlns:a16="http://schemas.microsoft.com/office/drawing/2014/main" id="{328988A2-09D7-473E-9408-FD69D9063FC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94851" y="4232834"/>
            <a:ext cx="473113" cy="473113"/>
          </a:xfrm>
          <a:prstGeom prst="rect">
            <a:avLst/>
          </a:prstGeom>
        </p:spPr>
      </p:pic>
      <p:pic>
        <p:nvPicPr>
          <p:cNvPr id="45" name="Graphic 44" descr="Dollar">
            <a:extLst>
              <a:ext uri="{FF2B5EF4-FFF2-40B4-BE49-F238E27FC236}">
                <a16:creationId xmlns:a16="http://schemas.microsoft.com/office/drawing/2014/main" id="{736DC5D1-668A-4B19-80EF-830FE6D90C8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94852" y="4709594"/>
            <a:ext cx="473113" cy="473113"/>
          </a:xfrm>
          <a:prstGeom prst="rect">
            <a:avLst/>
          </a:prstGeom>
        </p:spPr>
      </p:pic>
      <p:pic>
        <p:nvPicPr>
          <p:cNvPr id="46" name="Graphic 45" descr="Playbook">
            <a:extLst>
              <a:ext uri="{FF2B5EF4-FFF2-40B4-BE49-F238E27FC236}">
                <a16:creationId xmlns:a16="http://schemas.microsoft.com/office/drawing/2014/main" id="{59CB7DE0-8654-4C7C-B4BA-3256FCAB1D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94852" y="5211289"/>
            <a:ext cx="473113" cy="473113"/>
          </a:xfrm>
          <a:prstGeom prst="rect">
            <a:avLst/>
          </a:prstGeom>
        </p:spPr>
      </p:pic>
      <p:pic>
        <p:nvPicPr>
          <p:cNvPr id="47" name="Graphic 46" descr="City">
            <a:extLst>
              <a:ext uri="{FF2B5EF4-FFF2-40B4-BE49-F238E27FC236}">
                <a16:creationId xmlns:a16="http://schemas.microsoft.com/office/drawing/2014/main" id="{03C91FB8-0077-4E60-B4D6-FA1F1EBD9A9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94853" y="5669642"/>
            <a:ext cx="473113" cy="473113"/>
          </a:xfrm>
          <a:prstGeom prst="rect">
            <a:avLst/>
          </a:prstGeom>
        </p:spPr>
      </p:pic>
      <p:sp>
        <p:nvSpPr>
          <p:cNvPr id="34" name="Text Box 90">
            <a:extLst>
              <a:ext uri="{FF2B5EF4-FFF2-40B4-BE49-F238E27FC236}">
                <a16:creationId xmlns:a16="http://schemas.microsoft.com/office/drawing/2014/main" id="{EB1C6A3A-44B0-4D50-B95F-36F5A981DD42}"/>
              </a:ext>
            </a:extLst>
          </p:cNvPr>
          <p:cNvSpPr txBox="1">
            <a:spLocks noChangeArrowheads="1"/>
          </p:cNvSpPr>
          <p:nvPr/>
        </p:nvSpPr>
        <p:spPr bwMode="auto">
          <a:xfrm>
            <a:off x="668255" y="2963126"/>
            <a:ext cx="2514177" cy="230832"/>
          </a:xfrm>
          <a:prstGeom prst="rect">
            <a:avLst/>
          </a:prstGeom>
          <a:noFill/>
          <a:ln w="9525">
            <a:noFill/>
            <a:miter lim="800000"/>
            <a:headEnd/>
            <a:tailEnd/>
          </a:ln>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sz="900" i="1" dirty="0">
                <a:solidFill>
                  <a:schemeClr val="accent1">
                    <a:lumMod val="75000"/>
                  </a:schemeClr>
                </a:solidFill>
                <a:latin typeface="+mn-lt"/>
              </a:rPr>
              <a:t>Source: CBO</a:t>
            </a:r>
          </a:p>
        </p:txBody>
      </p:sp>
    </p:spTree>
    <p:extLst>
      <p:ext uri="{BB962C8B-B14F-4D97-AF65-F5344CB8AC3E}">
        <p14:creationId xmlns:p14="http://schemas.microsoft.com/office/powerpoint/2010/main" val="181335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EA7EA0-451B-4FF1-8581-1613107FADDF}"/>
              </a:ext>
            </a:extLst>
          </p:cNvPr>
          <p:cNvCxnSpPr/>
          <p:nvPr/>
        </p:nvCxnSpPr>
        <p:spPr>
          <a:xfrm>
            <a:off x="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6F0A7B0-1835-421E-A099-BB3B34763496}"/>
              </a:ext>
            </a:extLst>
          </p:cNvPr>
          <p:cNvSpPr txBox="1">
            <a:spLocks/>
          </p:cNvSpPr>
          <p:nvPr/>
        </p:nvSpPr>
        <p:spPr>
          <a:xfrm>
            <a:off x="119336" y="88915"/>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Contents</a:t>
            </a:r>
          </a:p>
        </p:txBody>
      </p:sp>
      <p:sp>
        <p:nvSpPr>
          <p:cNvPr id="5" name="TextBox 4">
            <a:extLst>
              <a:ext uri="{FF2B5EF4-FFF2-40B4-BE49-F238E27FC236}">
                <a16:creationId xmlns:a16="http://schemas.microsoft.com/office/drawing/2014/main" id="{C0BC030E-0E93-444C-9227-861B98946CF4}"/>
              </a:ext>
            </a:extLst>
          </p:cNvPr>
          <p:cNvSpPr txBox="1"/>
          <p:nvPr/>
        </p:nvSpPr>
        <p:spPr>
          <a:xfrm>
            <a:off x="1775520" y="1218555"/>
            <a:ext cx="7589813" cy="4420890"/>
          </a:xfrm>
          <a:prstGeom prst="rect">
            <a:avLst/>
          </a:prstGeom>
          <a:noFill/>
        </p:spPr>
        <p:txBody>
          <a:bodyPr wrap="square" rtlCol="0">
            <a:spAutoFit/>
          </a:bodyPr>
          <a:lstStyle/>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Ahli Bank Overview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Operating Environment   </a:t>
            </a:r>
          </a:p>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Financial Performance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Digital Transformation</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Key Focus Areas</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Way Forward </a:t>
            </a:r>
          </a:p>
        </p:txBody>
      </p:sp>
    </p:spTree>
    <p:extLst>
      <p:ext uri="{BB962C8B-B14F-4D97-AF65-F5344CB8AC3E}">
        <p14:creationId xmlns:p14="http://schemas.microsoft.com/office/powerpoint/2010/main" val="328394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a:extLst>
              <a:ext uri="{FF2B5EF4-FFF2-40B4-BE49-F238E27FC236}">
                <a16:creationId xmlns:a16="http://schemas.microsoft.com/office/drawing/2014/main" id="{E19CB1F9-A55C-4969-A731-679CB8584288}"/>
              </a:ext>
            </a:extLst>
          </p:cNvPr>
          <p:cNvGraphicFramePr>
            <a:graphicFrameLocks/>
          </p:cNvGraphicFramePr>
          <p:nvPr>
            <p:extLst>
              <p:ext uri="{D42A27DB-BD31-4B8C-83A1-F6EECF244321}">
                <p14:modId xmlns:p14="http://schemas.microsoft.com/office/powerpoint/2010/main" val="2910468820"/>
              </p:ext>
            </p:extLst>
          </p:nvPr>
        </p:nvGraphicFramePr>
        <p:xfrm>
          <a:off x="9351864" y="3677402"/>
          <a:ext cx="2560320" cy="210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6F6101B5-E292-4021-AC62-E2B227A197BB}"/>
              </a:ext>
            </a:extLst>
          </p:cNvPr>
          <p:cNvGraphicFramePr>
            <a:graphicFrameLocks/>
          </p:cNvGraphicFramePr>
          <p:nvPr>
            <p:extLst>
              <p:ext uri="{D42A27DB-BD31-4B8C-83A1-F6EECF244321}">
                <p14:modId xmlns:p14="http://schemas.microsoft.com/office/powerpoint/2010/main" val="2411876089"/>
              </p:ext>
            </p:extLst>
          </p:nvPr>
        </p:nvGraphicFramePr>
        <p:xfrm>
          <a:off x="6560709" y="3685468"/>
          <a:ext cx="2560320" cy="21031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E53CF270-85E7-42E8-B4EF-249ABF928D6A}"/>
              </a:ext>
            </a:extLst>
          </p:cNvPr>
          <p:cNvGraphicFramePr>
            <a:graphicFrameLocks/>
          </p:cNvGraphicFramePr>
          <p:nvPr>
            <p:extLst>
              <p:ext uri="{D42A27DB-BD31-4B8C-83A1-F6EECF244321}">
                <p14:modId xmlns:p14="http://schemas.microsoft.com/office/powerpoint/2010/main" val="3351656088"/>
              </p:ext>
            </p:extLst>
          </p:nvPr>
        </p:nvGraphicFramePr>
        <p:xfrm>
          <a:off x="9351864" y="1381938"/>
          <a:ext cx="2560320" cy="21031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8" name="Chart 37">
            <a:extLst>
              <a:ext uri="{FF2B5EF4-FFF2-40B4-BE49-F238E27FC236}">
                <a16:creationId xmlns:a16="http://schemas.microsoft.com/office/drawing/2014/main" id="{BC47627E-4791-4190-9411-A0CE96F8D006}"/>
              </a:ext>
            </a:extLst>
          </p:cNvPr>
          <p:cNvGraphicFramePr>
            <a:graphicFrameLocks/>
          </p:cNvGraphicFramePr>
          <p:nvPr>
            <p:extLst>
              <p:ext uri="{D42A27DB-BD31-4B8C-83A1-F6EECF244321}">
                <p14:modId xmlns:p14="http://schemas.microsoft.com/office/powerpoint/2010/main" val="1844450842"/>
              </p:ext>
            </p:extLst>
          </p:nvPr>
        </p:nvGraphicFramePr>
        <p:xfrm>
          <a:off x="6558589" y="1383948"/>
          <a:ext cx="2560320" cy="2103120"/>
        </p:xfrm>
        <a:graphic>
          <a:graphicData uri="http://schemas.openxmlformats.org/drawingml/2006/chart">
            <c:chart xmlns:c="http://schemas.openxmlformats.org/drawingml/2006/chart" xmlns:r="http://schemas.openxmlformats.org/officeDocument/2006/relationships" r:id="rId7"/>
          </a:graphicData>
        </a:graphic>
      </p:graphicFrame>
      <p:sp>
        <p:nvSpPr>
          <p:cNvPr id="56" name="object 44">
            <a:extLst>
              <a:ext uri="{FF2B5EF4-FFF2-40B4-BE49-F238E27FC236}">
                <a16:creationId xmlns:a16="http://schemas.microsoft.com/office/drawing/2014/main" id="{D4CFE92C-C598-47D2-9C76-23AD9017B92A}"/>
              </a:ext>
            </a:extLst>
          </p:cNvPr>
          <p:cNvSpPr/>
          <p:nvPr/>
        </p:nvSpPr>
        <p:spPr>
          <a:xfrm>
            <a:off x="868206" y="1323639"/>
            <a:ext cx="5309741" cy="4484827"/>
          </a:xfrm>
          <a:custGeom>
            <a:avLst/>
            <a:gdLst/>
            <a:ahLst/>
            <a:cxnLst/>
            <a:rect l="l" t="t" r="r" b="b"/>
            <a:pathLst>
              <a:path w="4135120" h="5031105">
                <a:moveTo>
                  <a:pt x="0" y="245617"/>
                </a:moveTo>
                <a:lnTo>
                  <a:pt x="4991" y="196121"/>
                </a:lnTo>
                <a:lnTo>
                  <a:pt x="19306" y="150018"/>
                </a:lnTo>
                <a:lnTo>
                  <a:pt x="41958" y="108297"/>
                </a:lnTo>
                <a:lnTo>
                  <a:pt x="71958" y="71945"/>
                </a:lnTo>
                <a:lnTo>
                  <a:pt x="108318" y="41951"/>
                </a:lnTo>
                <a:lnTo>
                  <a:pt x="150050" y="19304"/>
                </a:lnTo>
                <a:lnTo>
                  <a:pt x="196167" y="4990"/>
                </a:lnTo>
                <a:lnTo>
                  <a:pt x="245681" y="0"/>
                </a:lnTo>
                <a:lnTo>
                  <a:pt x="3888994" y="0"/>
                </a:lnTo>
                <a:lnTo>
                  <a:pt x="3938490" y="4990"/>
                </a:lnTo>
                <a:lnTo>
                  <a:pt x="3984593" y="19304"/>
                </a:lnTo>
                <a:lnTo>
                  <a:pt x="4026314" y="41951"/>
                </a:lnTo>
                <a:lnTo>
                  <a:pt x="4062666" y="71945"/>
                </a:lnTo>
                <a:lnTo>
                  <a:pt x="4092660" y="108297"/>
                </a:lnTo>
                <a:lnTo>
                  <a:pt x="4115308" y="150018"/>
                </a:lnTo>
                <a:lnTo>
                  <a:pt x="4129621" y="196121"/>
                </a:lnTo>
                <a:lnTo>
                  <a:pt x="4134612" y="245617"/>
                </a:lnTo>
                <a:lnTo>
                  <a:pt x="4134612" y="4785042"/>
                </a:lnTo>
                <a:lnTo>
                  <a:pt x="4129621" y="4834556"/>
                </a:lnTo>
                <a:lnTo>
                  <a:pt x="4115307" y="4880673"/>
                </a:lnTo>
                <a:lnTo>
                  <a:pt x="4092660" y="4922405"/>
                </a:lnTo>
                <a:lnTo>
                  <a:pt x="4062666" y="4958765"/>
                </a:lnTo>
                <a:lnTo>
                  <a:pt x="4026314" y="4988765"/>
                </a:lnTo>
                <a:lnTo>
                  <a:pt x="3984593" y="5011417"/>
                </a:lnTo>
                <a:lnTo>
                  <a:pt x="3938490" y="5025732"/>
                </a:lnTo>
                <a:lnTo>
                  <a:pt x="3888994" y="5030724"/>
                </a:lnTo>
                <a:lnTo>
                  <a:pt x="245681" y="5030724"/>
                </a:lnTo>
                <a:lnTo>
                  <a:pt x="196167" y="5025732"/>
                </a:lnTo>
                <a:lnTo>
                  <a:pt x="150050" y="5011417"/>
                </a:lnTo>
                <a:lnTo>
                  <a:pt x="108318" y="4988765"/>
                </a:lnTo>
                <a:lnTo>
                  <a:pt x="71958" y="4958765"/>
                </a:lnTo>
                <a:lnTo>
                  <a:pt x="41958" y="4922405"/>
                </a:lnTo>
                <a:lnTo>
                  <a:pt x="19306" y="4880673"/>
                </a:lnTo>
                <a:lnTo>
                  <a:pt x="4991" y="4834556"/>
                </a:lnTo>
                <a:lnTo>
                  <a:pt x="0" y="4785042"/>
                </a:lnTo>
                <a:lnTo>
                  <a:pt x="0" y="245617"/>
                </a:lnTo>
                <a:close/>
              </a:path>
            </a:pathLst>
          </a:cu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lstStyle/>
          <a:p>
            <a:pPr algn="r" rtl="1"/>
            <a:endParaRPr dirty="0">
              <a:solidFill>
                <a:schemeClr val="accent1">
                  <a:lumMod val="75000"/>
                </a:schemeClr>
              </a:solidFill>
            </a:endParaRPr>
          </a:p>
        </p:txBody>
      </p:sp>
      <p:sp>
        <p:nvSpPr>
          <p:cNvPr id="6146" name="Slide Number Placeholder 3"/>
          <p:cNvSpPr>
            <a:spLocks noGrp="1"/>
          </p:cNvSpPr>
          <p:nvPr>
            <p:ph type="sldNum" sz="quarter" idx="12"/>
          </p:nvPr>
        </p:nvSpPr>
        <p:spPr>
          <a:xfrm>
            <a:off x="9971012" y="6497786"/>
            <a:ext cx="2133600" cy="365125"/>
          </a:xfrm>
        </p:spPr>
        <p:txBody>
          <a:bodyPr/>
          <a:lstStyle/>
          <a:p>
            <a:pPr>
              <a:defRPr/>
            </a:pPr>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defRPr/>
              </a:pPr>
              <a:t>13</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p:nvCxnSpPr>
        <p:spPr>
          <a:xfrm>
            <a:off x="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19336" y="113052"/>
            <a:ext cx="5976664"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Key Metrics </a:t>
            </a:r>
            <a:r>
              <a:rPr lang="en-US" sz="1800" u="none" dirty="0">
                <a:solidFill>
                  <a:srgbClr val="1F4E78"/>
                </a:solidFill>
                <a:latin typeface="Verdana" panose="020B0604030504040204" pitchFamily="34" charset="0"/>
                <a:ea typeface="Verdana" panose="020B0604030504040204" pitchFamily="34" charset="0"/>
                <a:cs typeface="Verdana" panose="020B0604030504040204" pitchFamily="34" charset="0"/>
              </a:rPr>
              <a:t>(As of June 2022)</a:t>
            </a:r>
          </a:p>
        </p:txBody>
      </p:sp>
      <p:sp>
        <p:nvSpPr>
          <p:cNvPr id="2" name="Rounded Rectangle 1"/>
          <p:cNvSpPr/>
          <p:nvPr/>
        </p:nvSpPr>
        <p:spPr>
          <a:xfrm>
            <a:off x="243115" y="1624892"/>
            <a:ext cx="552786" cy="1064032"/>
          </a:xfrm>
          <a:prstGeom prst="roundRect">
            <a:avLst/>
          </a:prstGeom>
          <a:solidFill>
            <a:srgbClr val="1F4E78"/>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237165" y="3085704"/>
            <a:ext cx="557784" cy="1053437"/>
          </a:xfrm>
          <a:prstGeom prst="roundRect">
            <a:avLst/>
          </a:prstGeom>
          <a:solidFill>
            <a:srgbClr val="1F4E78"/>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237165" y="4525269"/>
            <a:ext cx="557784" cy="1063971"/>
          </a:xfrm>
          <a:prstGeom prst="roundRect">
            <a:avLst/>
          </a:prstGeom>
          <a:solidFill>
            <a:srgbClr val="1F4E78"/>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bject 50"/>
          <p:cNvSpPr txBox="1"/>
          <p:nvPr/>
        </p:nvSpPr>
        <p:spPr>
          <a:xfrm>
            <a:off x="354474" y="3281465"/>
            <a:ext cx="323165" cy="663600"/>
          </a:xfrm>
          <a:prstGeom prst="rect">
            <a:avLst/>
          </a:prstGeom>
          <a:solidFill>
            <a:srgbClr val="1F4E78"/>
          </a:solidFill>
        </p:spPr>
        <p:txBody>
          <a:bodyPr vert="vert270" wrap="square" lIns="0" tIns="0" rIns="0" bIns="0" rtlCol="0">
            <a:spAutoFit/>
          </a:bodyPr>
          <a:lstStyle/>
          <a:p>
            <a:pPr marL="93345" marR="5080" indent="-81280">
              <a:lnSpc>
                <a:spcPct val="100000"/>
              </a:lnSpc>
            </a:pPr>
            <a:r>
              <a:rPr sz="1050" b="1" dirty="0">
                <a:solidFill>
                  <a:srgbClr val="FFFFFF"/>
                </a:solidFill>
                <a:latin typeface="Verdana" panose="020B0604030504040204" pitchFamily="34" charset="0"/>
                <a:ea typeface="Verdana" panose="020B0604030504040204" pitchFamily="34" charset="0"/>
                <a:cs typeface="Arial"/>
              </a:rPr>
              <a:t>Profit</a:t>
            </a:r>
            <a:r>
              <a:rPr sz="1050" b="1" spc="-114" dirty="0">
                <a:solidFill>
                  <a:srgbClr val="FFFFFF"/>
                </a:solidFill>
                <a:latin typeface="Verdana" panose="020B0604030504040204" pitchFamily="34" charset="0"/>
                <a:ea typeface="Verdana" panose="020B0604030504040204" pitchFamily="34" charset="0"/>
                <a:cs typeface="Arial"/>
              </a:rPr>
              <a:t> </a:t>
            </a:r>
            <a:r>
              <a:rPr sz="1050" b="1" dirty="0">
                <a:solidFill>
                  <a:srgbClr val="FFFFFF"/>
                </a:solidFill>
                <a:latin typeface="Verdana" panose="020B0604030504040204" pitchFamily="34" charset="0"/>
                <a:ea typeface="Verdana" panose="020B0604030504040204" pitchFamily="34" charset="0"/>
                <a:cs typeface="Arial"/>
              </a:rPr>
              <a:t>&amp;  Loss</a:t>
            </a:r>
            <a:endParaRPr sz="1050" b="1" dirty="0">
              <a:latin typeface="Verdana" panose="020B0604030504040204" pitchFamily="34" charset="0"/>
              <a:ea typeface="Verdana" panose="020B0604030504040204" pitchFamily="34" charset="0"/>
              <a:cs typeface="Arial"/>
            </a:endParaRPr>
          </a:p>
        </p:txBody>
      </p:sp>
      <p:sp>
        <p:nvSpPr>
          <p:cNvPr id="12" name="object 50"/>
          <p:cNvSpPr txBox="1"/>
          <p:nvPr/>
        </p:nvSpPr>
        <p:spPr>
          <a:xfrm>
            <a:off x="380062" y="1809048"/>
            <a:ext cx="323165" cy="662171"/>
          </a:xfrm>
          <a:prstGeom prst="rect">
            <a:avLst/>
          </a:prstGeom>
          <a:solidFill>
            <a:srgbClr val="1F4E78"/>
          </a:solidFill>
        </p:spPr>
        <p:txBody>
          <a:bodyPr vert="vert270" wrap="square" lIns="0" tIns="0" rIns="0" bIns="0" rtlCol="0">
            <a:spAutoFit/>
          </a:bodyPr>
          <a:lstStyle/>
          <a:p>
            <a:pPr marL="93345" marR="5080" indent="-81280">
              <a:lnSpc>
                <a:spcPct val="100000"/>
              </a:lnSpc>
            </a:pPr>
            <a:r>
              <a:rPr lang="en-US" sz="1050" b="1" dirty="0">
                <a:solidFill>
                  <a:srgbClr val="FFFFFF"/>
                </a:solidFill>
                <a:latin typeface="Verdana" panose="020B0604030504040204" pitchFamily="34" charset="0"/>
                <a:ea typeface="Verdana" panose="020B0604030504040204" pitchFamily="34" charset="0"/>
                <a:cs typeface="Arial"/>
              </a:rPr>
              <a:t>Balance Sheet</a:t>
            </a:r>
            <a:endParaRPr sz="1050" b="1" dirty="0">
              <a:latin typeface="Verdana" panose="020B0604030504040204" pitchFamily="34" charset="0"/>
              <a:ea typeface="Verdana" panose="020B0604030504040204" pitchFamily="34" charset="0"/>
              <a:cs typeface="Arial"/>
            </a:endParaRPr>
          </a:p>
        </p:txBody>
      </p:sp>
      <p:sp>
        <p:nvSpPr>
          <p:cNvPr id="13" name="object 50"/>
          <p:cNvSpPr txBox="1"/>
          <p:nvPr/>
        </p:nvSpPr>
        <p:spPr>
          <a:xfrm>
            <a:off x="322043" y="4750333"/>
            <a:ext cx="323165" cy="691840"/>
          </a:xfrm>
          <a:prstGeom prst="rect">
            <a:avLst/>
          </a:prstGeom>
          <a:solidFill>
            <a:srgbClr val="1F4E78"/>
          </a:solidFill>
        </p:spPr>
        <p:txBody>
          <a:bodyPr vert="vert270" wrap="square" lIns="0" tIns="0" rIns="0" bIns="0" rtlCol="0">
            <a:spAutoFit/>
          </a:bodyPr>
          <a:lstStyle/>
          <a:p>
            <a:pPr marL="93345" marR="5080" indent="-81280" algn="ctr">
              <a:lnSpc>
                <a:spcPct val="100000"/>
              </a:lnSpc>
            </a:pPr>
            <a:r>
              <a:rPr lang="en-US" sz="1050" b="1" dirty="0">
                <a:solidFill>
                  <a:srgbClr val="FFFFFF"/>
                </a:solidFill>
                <a:latin typeface="Verdana" panose="020B0604030504040204" pitchFamily="34" charset="0"/>
                <a:ea typeface="Verdana" panose="020B0604030504040204" pitchFamily="34" charset="0"/>
                <a:cs typeface="Arial"/>
              </a:rPr>
              <a:t>Key Ratios</a:t>
            </a:r>
            <a:endParaRPr sz="1050" b="1" dirty="0">
              <a:latin typeface="Verdana" panose="020B0604030504040204" pitchFamily="34" charset="0"/>
              <a:ea typeface="Verdana" panose="020B0604030504040204" pitchFamily="34" charset="0"/>
              <a:cs typeface="Arial"/>
            </a:endParaRPr>
          </a:p>
        </p:txBody>
      </p:sp>
      <p:sp>
        <p:nvSpPr>
          <p:cNvPr id="65" name="object 22">
            <a:extLst>
              <a:ext uri="{FF2B5EF4-FFF2-40B4-BE49-F238E27FC236}">
                <a16:creationId xmlns:a16="http://schemas.microsoft.com/office/drawing/2014/main" id="{B150154B-B7D1-45FA-8BC2-445DB05C303C}"/>
              </a:ext>
            </a:extLst>
          </p:cNvPr>
          <p:cNvSpPr txBox="1"/>
          <p:nvPr/>
        </p:nvSpPr>
        <p:spPr>
          <a:xfrm>
            <a:off x="6485857" y="1579976"/>
            <a:ext cx="1408951" cy="167354"/>
          </a:xfrm>
          <a:prstGeom prst="rect">
            <a:avLst/>
          </a:prstGeom>
        </p:spPr>
        <p:txBody>
          <a:bodyPr vert="horz" wrap="square" lIns="0" tIns="13335" rIns="0" bIns="0" rtlCol="0">
            <a:spAutoFit/>
          </a:bodyPr>
          <a:lstStyle/>
          <a:p>
            <a:pPr marL="12700" algn="r">
              <a:lnSpc>
                <a:spcPct val="100000"/>
              </a:lnSpc>
              <a:spcBef>
                <a:spcPts val="105"/>
              </a:spcBef>
            </a:pPr>
            <a:r>
              <a:rPr lang="en-US" sz="1000" b="1" spc="-5" dirty="0">
                <a:solidFill>
                  <a:schemeClr val="accent1">
                    <a:lumMod val="75000"/>
                  </a:schemeClr>
                </a:solidFill>
                <a:latin typeface="Verdana" panose="020B0604030504040204" pitchFamily="34" charset="0"/>
                <a:ea typeface="Verdana" panose="020B0604030504040204" pitchFamily="34" charset="0"/>
                <a:cs typeface="Arial"/>
              </a:rPr>
              <a:t>Gross Loans</a:t>
            </a:r>
            <a:endParaRPr sz="900" dirty="0">
              <a:solidFill>
                <a:schemeClr val="accent1">
                  <a:lumMod val="75000"/>
                </a:schemeClr>
              </a:solidFill>
              <a:latin typeface="Arial"/>
              <a:cs typeface="Arial"/>
            </a:endParaRPr>
          </a:p>
        </p:txBody>
      </p:sp>
      <p:sp>
        <p:nvSpPr>
          <p:cNvPr id="66" name="object 36">
            <a:extLst>
              <a:ext uri="{FF2B5EF4-FFF2-40B4-BE49-F238E27FC236}">
                <a16:creationId xmlns:a16="http://schemas.microsoft.com/office/drawing/2014/main" id="{1431FBE8-7287-4EE8-BB4E-D92CDDDAFD77}"/>
              </a:ext>
            </a:extLst>
          </p:cNvPr>
          <p:cNvSpPr/>
          <p:nvPr/>
        </p:nvSpPr>
        <p:spPr>
          <a:xfrm>
            <a:off x="7988197" y="1544074"/>
            <a:ext cx="246888" cy="192024"/>
          </a:xfrm>
          <a:prstGeom prst="rect">
            <a:avLst/>
          </a:prstGeom>
          <a:blipFill>
            <a:blip r:embed="rId8" cstate="print"/>
            <a:stretch>
              <a:fillRect/>
            </a:stretch>
          </a:blipFill>
        </p:spPr>
        <p:txBody>
          <a:bodyPr wrap="square" lIns="0" tIns="0" rIns="0" bIns="0" rtlCol="0"/>
          <a:lstStyle/>
          <a:p>
            <a:endParaRPr dirty="0"/>
          </a:p>
        </p:txBody>
      </p:sp>
      <p:sp>
        <p:nvSpPr>
          <p:cNvPr id="67" name="object 23">
            <a:extLst>
              <a:ext uri="{FF2B5EF4-FFF2-40B4-BE49-F238E27FC236}">
                <a16:creationId xmlns:a16="http://schemas.microsoft.com/office/drawing/2014/main" id="{FF5AB617-DF79-4F1A-9FF5-EC48E59A9DB6}"/>
              </a:ext>
            </a:extLst>
          </p:cNvPr>
          <p:cNvSpPr txBox="1"/>
          <p:nvPr/>
        </p:nvSpPr>
        <p:spPr>
          <a:xfrm>
            <a:off x="8319379" y="1593140"/>
            <a:ext cx="935656" cy="167354"/>
          </a:xfrm>
          <a:prstGeom prst="rect">
            <a:avLst/>
          </a:prstGeom>
        </p:spPr>
        <p:txBody>
          <a:bodyPr vert="horz" wrap="square" lIns="0" tIns="13335" rIns="0" bIns="0" rtlCol="0">
            <a:spAutoFit/>
          </a:bodyPr>
          <a:lstStyle/>
          <a:p>
            <a:pPr marL="12700">
              <a:lnSpc>
                <a:spcPct val="100000"/>
              </a:lnSpc>
              <a:spcBef>
                <a:spcPts val="105"/>
              </a:spcBef>
            </a:pPr>
            <a:r>
              <a:rPr lang="en-US" sz="1000" b="1" dirty="0">
                <a:solidFill>
                  <a:schemeClr val="accent1">
                    <a:lumMod val="75000"/>
                  </a:schemeClr>
                </a:solidFill>
                <a:latin typeface="Verdana" panose="020B0604030504040204" pitchFamily="34" charset="0"/>
                <a:ea typeface="Verdana" panose="020B0604030504040204" pitchFamily="34" charset="0"/>
                <a:cs typeface="Arial"/>
              </a:rPr>
              <a:t>4.1% </a:t>
            </a:r>
            <a:endParaRPr sz="1000" b="1" dirty="0">
              <a:solidFill>
                <a:schemeClr val="accent1">
                  <a:lumMod val="75000"/>
                </a:schemeClr>
              </a:solidFill>
              <a:latin typeface="Verdana" panose="020B0604030504040204" pitchFamily="34" charset="0"/>
              <a:ea typeface="Verdana" panose="020B0604030504040204" pitchFamily="34" charset="0"/>
              <a:cs typeface="Arial"/>
            </a:endParaRPr>
          </a:p>
        </p:txBody>
      </p:sp>
      <p:sp>
        <p:nvSpPr>
          <p:cNvPr id="68" name="object 22">
            <a:extLst>
              <a:ext uri="{FF2B5EF4-FFF2-40B4-BE49-F238E27FC236}">
                <a16:creationId xmlns:a16="http://schemas.microsoft.com/office/drawing/2014/main" id="{41A9CEC9-BBB3-449E-9471-AC8BF44FEC20}"/>
              </a:ext>
            </a:extLst>
          </p:cNvPr>
          <p:cNvSpPr txBox="1"/>
          <p:nvPr/>
        </p:nvSpPr>
        <p:spPr>
          <a:xfrm>
            <a:off x="9133601" y="1579682"/>
            <a:ext cx="1408951" cy="167354"/>
          </a:xfrm>
          <a:prstGeom prst="rect">
            <a:avLst/>
          </a:prstGeom>
        </p:spPr>
        <p:txBody>
          <a:bodyPr vert="horz" wrap="square" lIns="0" tIns="13335" rIns="0" bIns="0" rtlCol="0">
            <a:spAutoFit/>
          </a:bodyPr>
          <a:lstStyle/>
          <a:p>
            <a:pPr marL="12700" algn="r">
              <a:lnSpc>
                <a:spcPct val="100000"/>
              </a:lnSpc>
              <a:spcBef>
                <a:spcPts val="105"/>
              </a:spcBef>
            </a:pPr>
            <a:r>
              <a:rPr lang="en-US" sz="1000" b="1" spc="-5" dirty="0">
                <a:solidFill>
                  <a:schemeClr val="accent1">
                    <a:lumMod val="75000"/>
                  </a:schemeClr>
                </a:solidFill>
                <a:latin typeface="Verdana" panose="020B0604030504040204" pitchFamily="34" charset="0"/>
                <a:ea typeface="Verdana" panose="020B0604030504040204" pitchFamily="34" charset="0"/>
                <a:cs typeface="Arial"/>
              </a:rPr>
              <a:t>Deposits</a:t>
            </a:r>
            <a:endParaRPr sz="900" dirty="0">
              <a:solidFill>
                <a:schemeClr val="accent1">
                  <a:lumMod val="75000"/>
                </a:schemeClr>
              </a:solidFill>
              <a:latin typeface="Arial"/>
              <a:cs typeface="Arial"/>
            </a:endParaRPr>
          </a:p>
        </p:txBody>
      </p:sp>
      <p:cxnSp>
        <p:nvCxnSpPr>
          <p:cNvPr id="69" name="Straight Connector 68">
            <a:extLst>
              <a:ext uri="{FF2B5EF4-FFF2-40B4-BE49-F238E27FC236}">
                <a16:creationId xmlns:a16="http://schemas.microsoft.com/office/drawing/2014/main" id="{DEE5ABFD-7FC5-4154-A5BA-16A7A576E069}"/>
              </a:ext>
            </a:extLst>
          </p:cNvPr>
          <p:cNvCxnSpPr>
            <a:cxnSpLocks/>
          </p:cNvCxnSpPr>
          <p:nvPr/>
        </p:nvCxnSpPr>
        <p:spPr>
          <a:xfrm flipV="1">
            <a:off x="7292940" y="2040743"/>
            <a:ext cx="1045367" cy="274917"/>
          </a:xfrm>
          <a:prstGeom prst="line">
            <a:avLst/>
          </a:prstGeom>
          <a:ln>
            <a:prstDash val="dash"/>
            <a:tailEnd type="triangle"/>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203DBA33-6784-4222-BB49-EF764D2A6127}"/>
              </a:ext>
            </a:extLst>
          </p:cNvPr>
          <p:cNvCxnSpPr>
            <a:cxnSpLocks/>
          </p:cNvCxnSpPr>
          <p:nvPr/>
        </p:nvCxnSpPr>
        <p:spPr>
          <a:xfrm flipV="1">
            <a:off x="10126351" y="2126729"/>
            <a:ext cx="1103118" cy="198871"/>
          </a:xfrm>
          <a:prstGeom prst="line">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71" name="object 36">
            <a:extLst>
              <a:ext uri="{FF2B5EF4-FFF2-40B4-BE49-F238E27FC236}">
                <a16:creationId xmlns:a16="http://schemas.microsoft.com/office/drawing/2014/main" id="{7E290178-025E-4EE9-8C50-BD67DA77D6CD}"/>
              </a:ext>
            </a:extLst>
          </p:cNvPr>
          <p:cNvSpPr/>
          <p:nvPr/>
        </p:nvSpPr>
        <p:spPr>
          <a:xfrm>
            <a:off x="10667400" y="1542619"/>
            <a:ext cx="246888" cy="192024"/>
          </a:xfrm>
          <a:prstGeom prst="rect">
            <a:avLst/>
          </a:prstGeom>
          <a:blipFill>
            <a:blip r:embed="rId8" cstate="print"/>
            <a:stretch>
              <a:fillRect/>
            </a:stretch>
          </a:blipFill>
        </p:spPr>
        <p:txBody>
          <a:bodyPr wrap="square" lIns="0" tIns="0" rIns="0" bIns="0" rtlCol="0"/>
          <a:lstStyle/>
          <a:p>
            <a:endParaRPr dirty="0"/>
          </a:p>
        </p:txBody>
      </p:sp>
      <p:sp>
        <p:nvSpPr>
          <p:cNvPr id="72" name="object 23">
            <a:extLst>
              <a:ext uri="{FF2B5EF4-FFF2-40B4-BE49-F238E27FC236}">
                <a16:creationId xmlns:a16="http://schemas.microsoft.com/office/drawing/2014/main" id="{89260649-444C-4DED-BDA3-BB0CBC9DAB7E}"/>
              </a:ext>
            </a:extLst>
          </p:cNvPr>
          <p:cNvSpPr txBox="1"/>
          <p:nvPr/>
        </p:nvSpPr>
        <p:spPr>
          <a:xfrm>
            <a:off x="10998582" y="1569803"/>
            <a:ext cx="935656" cy="167354"/>
          </a:xfrm>
          <a:prstGeom prst="rect">
            <a:avLst/>
          </a:prstGeom>
        </p:spPr>
        <p:txBody>
          <a:bodyPr vert="horz" wrap="square" lIns="0" tIns="13335" rIns="0" bIns="0" rtlCol="0">
            <a:spAutoFit/>
          </a:bodyPr>
          <a:lstStyle/>
          <a:p>
            <a:pPr marL="12700">
              <a:lnSpc>
                <a:spcPct val="100000"/>
              </a:lnSpc>
              <a:spcBef>
                <a:spcPts val="105"/>
              </a:spcBef>
            </a:pPr>
            <a:r>
              <a:rPr lang="en-US" sz="1000" b="1" dirty="0">
                <a:solidFill>
                  <a:schemeClr val="accent1">
                    <a:lumMod val="75000"/>
                  </a:schemeClr>
                </a:solidFill>
                <a:latin typeface="Verdana" panose="020B0604030504040204" pitchFamily="34" charset="0"/>
                <a:ea typeface="Verdana" panose="020B0604030504040204" pitchFamily="34" charset="0"/>
                <a:cs typeface="Arial"/>
              </a:rPr>
              <a:t>1.4% </a:t>
            </a:r>
            <a:endParaRPr sz="1000" b="1" dirty="0">
              <a:solidFill>
                <a:schemeClr val="accent1">
                  <a:lumMod val="75000"/>
                </a:schemeClr>
              </a:solidFill>
              <a:latin typeface="Verdana" panose="020B0604030504040204" pitchFamily="34" charset="0"/>
              <a:ea typeface="Verdana" panose="020B0604030504040204" pitchFamily="34" charset="0"/>
              <a:cs typeface="Arial"/>
            </a:endParaRPr>
          </a:p>
        </p:txBody>
      </p:sp>
      <p:sp>
        <p:nvSpPr>
          <p:cNvPr id="59" name="object 22">
            <a:extLst>
              <a:ext uri="{FF2B5EF4-FFF2-40B4-BE49-F238E27FC236}">
                <a16:creationId xmlns:a16="http://schemas.microsoft.com/office/drawing/2014/main" id="{F462840F-0DD2-44C6-8156-26C3AE382F69}"/>
              </a:ext>
            </a:extLst>
          </p:cNvPr>
          <p:cNvSpPr txBox="1"/>
          <p:nvPr/>
        </p:nvSpPr>
        <p:spPr>
          <a:xfrm>
            <a:off x="6689421" y="3869178"/>
            <a:ext cx="1408951" cy="167354"/>
          </a:xfrm>
          <a:prstGeom prst="rect">
            <a:avLst/>
          </a:prstGeom>
        </p:spPr>
        <p:txBody>
          <a:bodyPr vert="horz" wrap="square" lIns="0" tIns="13335" rIns="0" bIns="0" rtlCol="0">
            <a:spAutoFit/>
          </a:bodyPr>
          <a:lstStyle/>
          <a:p>
            <a:pPr marL="12700">
              <a:lnSpc>
                <a:spcPct val="100000"/>
              </a:lnSpc>
              <a:spcBef>
                <a:spcPts val="105"/>
              </a:spcBef>
            </a:pPr>
            <a:r>
              <a:rPr lang="en-US" sz="1000" b="1" spc="-5" dirty="0">
                <a:solidFill>
                  <a:schemeClr val="accent1">
                    <a:lumMod val="75000"/>
                  </a:schemeClr>
                </a:solidFill>
                <a:latin typeface="Verdana" panose="020B0604030504040204" pitchFamily="34" charset="0"/>
                <a:ea typeface="Verdana" panose="020B0604030504040204" pitchFamily="34" charset="0"/>
                <a:cs typeface="Arial"/>
              </a:rPr>
              <a:t>Operating Income</a:t>
            </a:r>
            <a:endParaRPr sz="900" dirty="0">
              <a:solidFill>
                <a:schemeClr val="accent1">
                  <a:lumMod val="75000"/>
                </a:schemeClr>
              </a:solidFill>
              <a:latin typeface="Arial"/>
              <a:cs typeface="Arial"/>
            </a:endParaRPr>
          </a:p>
        </p:txBody>
      </p:sp>
      <p:sp>
        <p:nvSpPr>
          <p:cNvPr id="60" name="object 36">
            <a:extLst>
              <a:ext uri="{FF2B5EF4-FFF2-40B4-BE49-F238E27FC236}">
                <a16:creationId xmlns:a16="http://schemas.microsoft.com/office/drawing/2014/main" id="{1FB095BC-BAB6-4B24-B628-53A1AD321504}"/>
              </a:ext>
            </a:extLst>
          </p:cNvPr>
          <p:cNvSpPr/>
          <p:nvPr/>
        </p:nvSpPr>
        <p:spPr>
          <a:xfrm>
            <a:off x="8015779" y="3853956"/>
            <a:ext cx="244900" cy="194784"/>
          </a:xfrm>
          <a:prstGeom prst="rect">
            <a:avLst/>
          </a:prstGeom>
          <a:blipFill>
            <a:blip r:embed="rId8" cstate="print"/>
            <a:stretch>
              <a:fillRect/>
            </a:stretch>
          </a:blipFill>
        </p:spPr>
        <p:txBody>
          <a:bodyPr wrap="square" lIns="0" tIns="0" rIns="0" bIns="0" rtlCol="0"/>
          <a:lstStyle/>
          <a:p>
            <a:endParaRPr dirty="0"/>
          </a:p>
        </p:txBody>
      </p:sp>
      <p:sp>
        <p:nvSpPr>
          <p:cNvPr id="61" name="object 23">
            <a:extLst>
              <a:ext uri="{FF2B5EF4-FFF2-40B4-BE49-F238E27FC236}">
                <a16:creationId xmlns:a16="http://schemas.microsoft.com/office/drawing/2014/main" id="{420DE99A-00CD-438B-B2EC-448E05E74F30}"/>
              </a:ext>
            </a:extLst>
          </p:cNvPr>
          <p:cNvSpPr txBox="1"/>
          <p:nvPr/>
        </p:nvSpPr>
        <p:spPr>
          <a:xfrm>
            <a:off x="8246879" y="3865505"/>
            <a:ext cx="935656" cy="167354"/>
          </a:xfrm>
          <a:prstGeom prst="rect">
            <a:avLst/>
          </a:prstGeom>
        </p:spPr>
        <p:txBody>
          <a:bodyPr vert="horz" wrap="square" lIns="0" tIns="13335" rIns="0" bIns="0" rtlCol="0">
            <a:spAutoFit/>
          </a:bodyPr>
          <a:lstStyle/>
          <a:p>
            <a:pPr marL="12700">
              <a:lnSpc>
                <a:spcPct val="100000"/>
              </a:lnSpc>
              <a:spcBef>
                <a:spcPts val="105"/>
              </a:spcBef>
            </a:pPr>
            <a:r>
              <a:rPr lang="en-US" sz="1000" b="1" dirty="0">
                <a:solidFill>
                  <a:schemeClr val="accent1">
                    <a:lumMod val="75000"/>
                  </a:schemeClr>
                </a:solidFill>
                <a:latin typeface="Verdana" panose="020B0604030504040204" pitchFamily="34" charset="0"/>
                <a:ea typeface="Verdana" panose="020B0604030504040204" pitchFamily="34" charset="0"/>
                <a:cs typeface="Arial"/>
              </a:rPr>
              <a:t>13.3% </a:t>
            </a:r>
            <a:r>
              <a:rPr sz="1000" b="1" dirty="0">
                <a:solidFill>
                  <a:schemeClr val="accent1">
                    <a:lumMod val="75000"/>
                  </a:schemeClr>
                </a:solidFill>
                <a:latin typeface="Verdana" panose="020B0604030504040204" pitchFamily="34" charset="0"/>
                <a:ea typeface="Verdana" panose="020B0604030504040204" pitchFamily="34" charset="0"/>
                <a:cs typeface="Arial"/>
              </a:rPr>
              <a:t>Y</a:t>
            </a:r>
            <a:r>
              <a:rPr lang="en-US" sz="1000" b="1" dirty="0">
                <a:solidFill>
                  <a:schemeClr val="accent1">
                    <a:lumMod val="75000"/>
                  </a:schemeClr>
                </a:solidFill>
                <a:latin typeface="Verdana" panose="020B0604030504040204" pitchFamily="34" charset="0"/>
                <a:ea typeface="Verdana" panose="020B0604030504040204" pitchFamily="34" charset="0"/>
                <a:cs typeface="Arial"/>
              </a:rPr>
              <a:t>OY  </a:t>
            </a:r>
            <a:endParaRPr sz="1000" b="1" dirty="0">
              <a:solidFill>
                <a:schemeClr val="accent1">
                  <a:lumMod val="75000"/>
                </a:schemeClr>
              </a:solidFill>
              <a:latin typeface="Verdana" panose="020B0604030504040204" pitchFamily="34" charset="0"/>
              <a:ea typeface="Verdana" panose="020B0604030504040204" pitchFamily="34" charset="0"/>
              <a:cs typeface="Arial"/>
            </a:endParaRPr>
          </a:p>
        </p:txBody>
      </p:sp>
      <p:sp>
        <p:nvSpPr>
          <p:cNvPr id="62" name="object 22">
            <a:extLst>
              <a:ext uri="{FF2B5EF4-FFF2-40B4-BE49-F238E27FC236}">
                <a16:creationId xmlns:a16="http://schemas.microsoft.com/office/drawing/2014/main" id="{3B9358A7-933A-40AB-97EA-9E1A4DF32A03}"/>
              </a:ext>
            </a:extLst>
          </p:cNvPr>
          <p:cNvSpPr txBox="1"/>
          <p:nvPr/>
        </p:nvSpPr>
        <p:spPr>
          <a:xfrm>
            <a:off x="9382579" y="3865505"/>
            <a:ext cx="971928" cy="167354"/>
          </a:xfrm>
          <a:prstGeom prst="rect">
            <a:avLst/>
          </a:prstGeom>
        </p:spPr>
        <p:txBody>
          <a:bodyPr vert="horz" wrap="square" lIns="0" tIns="13335" rIns="0" bIns="0" rtlCol="0">
            <a:spAutoFit/>
          </a:bodyPr>
          <a:lstStyle/>
          <a:p>
            <a:pPr marL="12700" algn="r">
              <a:lnSpc>
                <a:spcPct val="100000"/>
              </a:lnSpc>
              <a:spcBef>
                <a:spcPts val="105"/>
              </a:spcBef>
            </a:pPr>
            <a:r>
              <a:rPr lang="en-US" sz="1000" b="1" spc="-5" dirty="0">
                <a:solidFill>
                  <a:schemeClr val="accent1">
                    <a:lumMod val="75000"/>
                  </a:schemeClr>
                </a:solidFill>
                <a:latin typeface="Verdana" panose="020B0604030504040204" pitchFamily="34" charset="0"/>
                <a:ea typeface="Verdana" panose="020B0604030504040204" pitchFamily="34" charset="0"/>
                <a:cs typeface="Arial"/>
              </a:rPr>
              <a:t>NPAT</a:t>
            </a:r>
            <a:endParaRPr sz="900" dirty="0">
              <a:solidFill>
                <a:schemeClr val="accent1">
                  <a:lumMod val="75000"/>
                </a:schemeClr>
              </a:solidFill>
              <a:latin typeface="Arial"/>
              <a:cs typeface="Arial"/>
            </a:endParaRPr>
          </a:p>
        </p:txBody>
      </p:sp>
      <p:sp>
        <p:nvSpPr>
          <p:cNvPr id="63" name="object 36">
            <a:extLst>
              <a:ext uri="{FF2B5EF4-FFF2-40B4-BE49-F238E27FC236}">
                <a16:creationId xmlns:a16="http://schemas.microsoft.com/office/drawing/2014/main" id="{9CB3E7AE-C296-42DF-BD77-B69219856E3A}"/>
              </a:ext>
            </a:extLst>
          </p:cNvPr>
          <p:cNvSpPr/>
          <p:nvPr/>
        </p:nvSpPr>
        <p:spPr>
          <a:xfrm>
            <a:off x="10434593" y="3827139"/>
            <a:ext cx="246888" cy="192024"/>
          </a:xfrm>
          <a:prstGeom prst="rect">
            <a:avLst/>
          </a:prstGeom>
          <a:blipFill>
            <a:blip r:embed="rId8" cstate="print"/>
            <a:stretch>
              <a:fillRect/>
            </a:stretch>
          </a:blipFill>
        </p:spPr>
        <p:txBody>
          <a:bodyPr wrap="square" lIns="0" tIns="0" rIns="0" bIns="0" rtlCol="0"/>
          <a:lstStyle/>
          <a:p>
            <a:endParaRPr dirty="0"/>
          </a:p>
        </p:txBody>
      </p:sp>
      <p:sp>
        <p:nvSpPr>
          <p:cNvPr id="64" name="object 23">
            <a:extLst>
              <a:ext uri="{FF2B5EF4-FFF2-40B4-BE49-F238E27FC236}">
                <a16:creationId xmlns:a16="http://schemas.microsoft.com/office/drawing/2014/main" id="{FD3CC78B-B1AB-4155-90CF-E51E8AE2B528}"/>
              </a:ext>
            </a:extLst>
          </p:cNvPr>
          <p:cNvSpPr txBox="1"/>
          <p:nvPr/>
        </p:nvSpPr>
        <p:spPr>
          <a:xfrm>
            <a:off x="10746260" y="3865505"/>
            <a:ext cx="847151" cy="167354"/>
          </a:xfrm>
          <a:prstGeom prst="rect">
            <a:avLst/>
          </a:prstGeom>
        </p:spPr>
        <p:txBody>
          <a:bodyPr vert="horz" wrap="square" lIns="0" tIns="13335" rIns="0" bIns="0" rtlCol="0">
            <a:spAutoFit/>
          </a:bodyPr>
          <a:lstStyle/>
          <a:p>
            <a:pPr marL="12700">
              <a:lnSpc>
                <a:spcPct val="100000"/>
              </a:lnSpc>
              <a:spcBef>
                <a:spcPts val="105"/>
              </a:spcBef>
            </a:pPr>
            <a:r>
              <a:rPr lang="en-US" sz="1000" b="1" dirty="0">
                <a:solidFill>
                  <a:schemeClr val="accent1">
                    <a:lumMod val="75000"/>
                  </a:schemeClr>
                </a:solidFill>
                <a:latin typeface="Verdana" panose="020B0604030504040204" pitchFamily="34" charset="0"/>
                <a:ea typeface="Verdana" panose="020B0604030504040204" pitchFamily="34" charset="0"/>
                <a:cs typeface="Arial"/>
              </a:rPr>
              <a:t>18.6% YOY</a:t>
            </a:r>
            <a:endParaRPr sz="1000" b="1" dirty="0">
              <a:solidFill>
                <a:schemeClr val="accent1">
                  <a:lumMod val="75000"/>
                </a:schemeClr>
              </a:solidFill>
              <a:latin typeface="Verdana" panose="020B0604030504040204" pitchFamily="34" charset="0"/>
              <a:ea typeface="Verdana" panose="020B0604030504040204" pitchFamily="34" charset="0"/>
              <a:cs typeface="Arial"/>
            </a:endParaRPr>
          </a:p>
        </p:txBody>
      </p:sp>
      <p:cxnSp>
        <p:nvCxnSpPr>
          <p:cNvPr id="44" name="Straight Connector 43">
            <a:extLst>
              <a:ext uri="{FF2B5EF4-FFF2-40B4-BE49-F238E27FC236}">
                <a16:creationId xmlns:a16="http://schemas.microsoft.com/office/drawing/2014/main" id="{B3CCF356-537F-40D6-A4EB-EEEFC538BBCD}"/>
              </a:ext>
            </a:extLst>
          </p:cNvPr>
          <p:cNvCxnSpPr/>
          <p:nvPr/>
        </p:nvCxnSpPr>
        <p:spPr>
          <a:xfrm flipV="1">
            <a:off x="7292502" y="4175970"/>
            <a:ext cx="1018751" cy="495129"/>
          </a:xfrm>
          <a:prstGeom prst="line">
            <a:avLst/>
          </a:prstGeom>
          <a:ln>
            <a:prstDash val="dash"/>
            <a:tailEnd type="triangle"/>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A3A2E798-6B66-47A6-8058-15F8BAB748FB}"/>
              </a:ext>
            </a:extLst>
          </p:cNvPr>
          <p:cNvCxnSpPr>
            <a:cxnSpLocks/>
          </p:cNvCxnSpPr>
          <p:nvPr/>
        </p:nvCxnSpPr>
        <p:spPr>
          <a:xfrm flipV="1">
            <a:off x="10134277" y="4249356"/>
            <a:ext cx="1075314" cy="565000"/>
          </a:xfrm>
          <a:prstGeom prst="line">
            <a:avLst/>
          </a:prstGeom>
          <a:ln>
            <a:prstDash val="dash"/>
            <a:tailEnd type="triangle"/>
          </a:ln>
        </p:spPr>
        <p:style>
          <a:lnRef idx="1">
            <a:schemeClr val="accent2"/>
          </a:lnRef>
          <a:fillRef idx="0">
            <a:schemeClr val="accent2"/>
          </a:fillRef>
          <a:effectRef idx="0">
            <a:schemeClr val="accent2"/>
          </a:effectRef>
          <a:fontRef idx="minor">
            <a:schemeClr val="tx1"/>
          </a:fontRef>
        </p:style>
      </p:cxnSp>
      <p:graphicFrame>
        <p:nvGraphicFramePr>
          <p:cNvPr id="5" name="Object 4">
            <a:extLst>
              <a:ext uri="{FF2B5EF4-FFF2-40B4-BE49-F238E27FC236}">
                <a16:creationId xmlns:a16="http://schemas.microsoft.com/office/drawing/2014/main" id="{E7ECCE94-0568-4EF5-8DBA-DEED331E207C}"/>
              </a:ext>
            </a:extLst>
          </p:cNvPr>
          <p:cNvGraphicFramePr>
            <a:graphicFrameLocks noChangeAspect="1"/>
          </p:cNvGraphicFramePr>
          <p:nvPr>
            <p:extLst>
              <p:ext uri="{D42A27DB-BD31-4B8C-83A1-F6EECF244321}">
                <p14:modId xmlns:p14="http://schemas.microsoft.com/office/powerpoint/2010/main" val="2960948768"/>
              </p:ext>
            </p:extLst>
          </p:nvPr>
        </p:nvGraphicFramePr>
        <p:xfrm>
          <a:off x="990200" y="1465006"/>
          <a:ext cx="5133955" cy="4309305"/>
        </p:xfrm>
        <a:graphic>
          <a:graphicData uri="http://schemas.openxmlformats.org/presentationml/2006/ole">
            <mc:AlternateContent xmlns:mc="http://schemas.openxmlformats.org/markup-compatibility/2006">
              <mc:Choice xmlns:v="urn:schemas-microsoft-com:vml" Requires="v">
                <p:oleObj spid="_x0000_s1422" name="Worksheet" r:id="rId9" imgW="4556689" imgH="3825067" progId="Excel.Sheet.12">
                  <p:embed/>
                </p:oleObj>
              </mc:Choice>
              <mc:Fallback>
                <p:oleObj name="Worksheet" r:id="rId9" imgW="4556689" imgH="3825067" progId="Excel.Sheet.12">
                  <p:embed/>
                  <p:pic>
                    <p:nvPicPr>
                      <p:cNvPr id="0" name=""/>
                      <p:cNvPicPr/>
                      <p:nvPr/>
                    </p:nvPicPr>
                    <p:blipFill>
                      <a:blip r:embed="rId10"/>
                      <a:stretch>
                        <a:fillRect/>
                      </a:stretch>
                    </p:blipFill>
                    <p:spPr>
                      <a:xfrm>
                        <a:off x="990200" y="1465006"/>
                        <a:ext cx="5133955" cy="4309305"/>
                      </a:xfrm>
                      <a:prstGeom prst="rect">
                        <a:avLst/>
                      </a:prstGeom>
                    </p:spPr>
                  </p:pic>
                </p:oleObj>
              </mc:Fallback>
            </mc:AlternateContent>
          </a:graphicData>
        </a:graphic>
      </p:graphicFrame>
    </p:spTree>
    <p:extLst>
      <p:ext uri="{BB962C8B-B14F-4D97-AF65-F5344CB8AC3E}">
        <p14:creationId xmlns:p14="http://schemas.microsoft.com/office/powerpoint/2010/main" val="252360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336EEB-8CFC-4477-9C02-E4E06A6413B0}"/>
              </a:ext>
            </a:extLst>
          </p:cNvPr>
          <p:cNvSpPr/>
          <p:nvPr/>
        </p:nvSpPr>
        <p:spPr>
          <a:xfrm>
            <a:off x="-14536" y="836712"/>
            <a:ext cx="12426318" cy="5439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Slide Number Placeholder 3"/>
          <p:cNvSpPr>
            <a:spLocks noGrp="1"/>
          </p:cNvSpPr>
          <p:nvPr>
            <p:ph type="sldNum" sz="quarter" idx="12"/>
          </p:nvPr>
        </p:nvSpPr>
        <p:spPr>
          <a:xfrm>
            <a:off x="9935640" y="6511597"/>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14</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p:cNvCxnSpPr/>
          <p:nvPr/>
        </p:nvCxnSpPr>
        <p:spPr>
          <a:xfrm>
            <a:off x="0" y="621792"/>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19336" y="52703"/>
            <a:ext cx="7344816"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Operating performance and Profitability</a:t>
            </a:r>
          </a:p>
        </p:txBody>
      </p:sp>
      <p:graphicFrame>
        <p:nvGraphicFramePr>
          <p:cNvPr id="17" name="Chart 16">
            <a:extLst>
              <a:ext uri="{FF2B5EF4-FFF2-40B4-BE49-F238E27FC236}">
                <a16:creationId xmlns:a16="http://schemas.microsoft.com/office/drawing/2014/main" id="{21D1825B-7D92-4CB4-968B-EB296C2D86EA}"/>
              </a:ext>
            </a:extLst>
          </p:cNvPr>
          <p:cNvGraphicFramePr>
            <a:graphicFrameLocks/>
          </p:cNvGraphicFramePr>
          <p:nvPr>
            <p:extLst>
              <p:ext uri="{D42A27DB-BD31-4B8C-83A1-F6EECF244321}">
                <p14:modId xmlns:p14="http://schemas.microsoft.com/office/powerpoint/2010/main" val="2582858909"/>
              </p:ext>
            </p:extLst>
          </p:nvPr>
        </p:nvGraphicFramePr>
        <p:xfrm>
          <a:off x="321178" y="1018959"/>
          <a:ext cx="3840480"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3B825492-BE1B-49B1-B221-5452100F35D8}"/>
              </a:ext>
            </a:extLst>
          </p:cNvPr>
          <p:cNvGraphicFramePr>
            <a:graphicFrameLocks/>
          </p:cNvGraphicFramePr>
          <p:nvPr>
            <p:extLst>
              <p:ext uri="{D42A27DB-BD31-4B8C-83A1-F6EECF244321}">
                <p14:modId xmlns:p14="http://schemas.microsoft.com/office/powerpoint/2010/main" val="2768458232"/>
              </p:ext>
            </p:extLst>
          </p:nvPr>
        </p:nvGraphicFramePr>
        <p:xfrm>
          <a:off x="321178" y="3640902"/>
          <a:ext cx="3840480" cy="2468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DDCFE235-EFE7-40DD-860D-45C74FC821EF}"/>
              </a:ext>
            </a:extLst>
          </p:cNvPr>
          <p:cNvGraphicFramePr>
            <a:graphicFrameLocks/>
          </p:cNvGraphicFramePr>
          <p:nvPr>
            <p:extLst>
              <p:ext uri="{D42A27DB-BD31-4B8C-83A1-F6EECF244321}">
                <p14:modId xmlns:p14="http://schemas.microsoft.com/office/powerpoint/2010/main" val="4007898422"/>
              </p:ext>
            </p:extLst>
          </p:nvPr>
        </p:nvGraphicFramePr>
        <p:xfrm>
          <a:off x="4256408" y="3640902"/>
          <a:ext cx="3840480" cy="2468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81811528-8F95-4DE1-8EF6-676DA336AFF9}"/>
              </a:ext>
            </a:extLst>
          </p:cNvPr>
          <p:cNvGraphicFramePr>
            <a:graphicFrameLocks/>
          </p:cNvGraphicFramePr>
          <p:nvPr>
            <p:extLst>
              <p:ext uri="{D42A27DB-BD31-4B8C-83A1-F6EECF244321}">
                <p14:modId xmlns:p14="http://schemas.microsoft.com/office/powerpoint/2010/main" val="370203886"/>
              </p:ext>
            </p:extLst>
          </p:nvPr>
        </p:nvGraphicFramePr>
        <p:xfrm>
          <a:off x="4260533" y="1018959"/>
          <a:ext cx="3840480" cy="24688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1225D376-321E-40C3-AE85-DC066B7718FC}"/>
              </a:ext>
            </a:extLst>
          </p:cNvPr>
          <p:cNvGraphicFramePr>
            <a:graphicFrameLocks/>
          </p:cNvGraphicFramePr>
          <p:nvPr>
            <p:extLst>
              <p:ext uri="{D42A27DB-BD31-4B8C-83A1-F6EECF244321}">
                <p14:modId xmlns:p14="http://schemas.microsoft.com/office/powerpoint/2010/main" val="4221933255"/>
              </p:ext>
            </p:extLst>
          </p:nvPr>
        </p:nvGraphicFramePr>
        <p:xfrm>
          <a:off x="8191638" y="3640902"/>
          <a:ext cx="3840480" cy="24688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Chart 33">
            <a:extLst>
              <a:ext uri="{FF2B5EF4-FFF2-40B4-BE49-F238E27FC236}">
                <a16:creationId xmlns:a16="http://schemas.microsoft.com/office/drawing/2014/main" id="{C0F9356D-0499-4BEE-AB8F-D3043D413FEC}"/>
              </a:ext>
            </a:extLst>
          </p:cNvPr>
          <p:cNvGraphicFramePr>
            <a:graphicFrameLocks/>
          </p:cNvGraphicFramePr>
          <p:nvPr>
            <p:extLst>
              <p:ext uri="{D42A27DB-BD31-4B8C-83A1-F6EECF244321}">
                <p14:modId xmlns:p14="http://schemas.microsoft.com/office/powerpoint/2010/main" val="1408698336"/>
              </p:ext>
            </p:extLst>
          </p:nvPr>
        </p:nvGraphicFramePr>
        <p:xfrm>
          <a:off x="8193024" y="1018959"/>
          <a:ext cx="3840480" cy="246888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3232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BDDB1CD5-44EC-4C30-87E0-5A7F634DF1A5}"/>
              </a:ext>
            </a:extLst>
          </p:cNvPr>
          <p:cNvGraphicFramePr>
            <a:graphicFrameLocks/>
          </p:cNvGraphicFramePr>
          <p:nvPr>
            <p:extLst>
              <p:ext uri="{D42A27DB-BD31-4B8C-83A1-F6EECF244321}">
                <p14:modId xmlns:p14="http://schemas.microsoft.com/office/powerpoint/2010/main" val="1086424009"/>
              </p:ext>
            </p:extLst>
          </p:nvPr>
        </p:nvGraphicFramePr>
        <p:xfrm>
          <a:off x="6279944" y="822960"/>
          <a:ext cx="5504688" cy="2697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7D615A13-EF6D-4922-A9DB-1898A2652D80}"/>
              </a:ext>
            </a:extLst>
          </p:cNvPr>
          <p:cNvGraphicFramePr>
            <a:graphicFrameLocks/>
          </p:cNvGraphicFramePr>
          <p:nvPr>
            <p:extLst>
              <p:ext uri="{D42A27DB-BD31-4B8C-83A1-F6EECF244321}">
                <p14:modId xmlns:p14="http://schemas.microsoft.com/office/powerpoint/2010/main" val="1451357158"/>
              </p:ext>
            </p:extLst>
          </p:nvPr>
        </p:nvGraphicFramePr>
        <p:xfrm>
          <a:off x="617020" y="818844"/>
          <a:ext cx="5504688" cy="2697480"/>
        </p:xfrm>
        <a:graphic>
          <a:graphicData uri="http://schemas.openxmlformats.org/drawingml/2006/chart">
            <c:chart xmlns:c="http://schemas.openxmlformats.org/drawingml/2006/chart" xmlns:r="http://schemas.openxmlformats.org/officeDocument/2006/relationships" r:id="rId4"/>
          </a:graphicData>
        </a:graphic>
      </p:graphicFrame>
      <p:sp>
        <p:nvSpPr>
          <p:cNvPr id="6146" name="Slide Number Placeholder 3"/>
          <p:cNvSpPr>
            <a:spLocks noGrp="1"/>
          </p:cNvSpPr>
          <p:nvPr>
            <p:ph type="sldNum" sz="quarter" idx="12"/>
          </p:nvPr>
        </p:nvSpPr>
        <p:spPr>
          <a:xfrm>
            <a:off x="9942411" y="6525344"/>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15</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6" name="Straight Connector 15"/>
          <p:cNvCxnSpPr/>
          <p:nvPr/>
        </p:nvCxnSpPr>
        <p:spPr>
          <a:xfrm>
            <a:off x="0" y="61784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116721" y="124562"/>
            <a:ext cx="892899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Deposits and Loans</a:t>
            </a:r>
          </a:p>
        </p:txBody>
      </p:sp>
      <p:graphicFrame>
        <p:nvGraphicFramePr>
          <p:cNvPr id="23" name="Chart 22"/>
          <p:cNvGraphicFramePr>
            <a:graphicFrameLocks/>
          </p:cNvGraphicFramePr>
          <p:nvPr>
            <p:extLst>
              <p:ext uri="{D42A27DB-BD31-4B8C-83A1-F6EECF244321}">
                <p14:modId xmlns:p14="http://schemas.microsoft.com/office/powerpoint/2010/main" val="1619827372"/>
              </p:ext>
            </p:extLst>
          </p:nvPr>
        </p:nvGraphicFramePr>
        <p:xfrm>
          <a:off x="621792" y="3657600"/>
          <a:ext cx="5508505" cy="26974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783FD8DC-7726-420D-A8E7-99CE50377E96}"/>
              </a:ext>
            </a:extLst>
          </p:cNvPr>
          <p:cNvGraphicFramePr>
            <a:graphicFrameLocks/>
          </p:cNvGraphicFramePr>
          <p:nvPr>
            <p:extLst>
              <p:ext uri="{D42A27DB-BD31-4B8C-83A1-F6EECF244321}">
                <p14:modId xmlns:p14="http://schemas.microsoft.com/office/powerpoint/2010/main" val="3831989010"/>
              </p:ext>
            </p:extLst>
          </p:nvPr>
        </p:nvGraphicFramePr>
        <p:xfrm>
          <a:off x="6281928" y="3657600"/>
          <a:ext cx="5504688" cy="2697480"/>
        </p:xfrm>
        <a:graphic>
          <a:graphicData uri="http://schemas.openxmlformats.org/drawingml/2006/chart">
            <c:chart xmlns:c="http://schemas.openxmlformats.org/drawingml/2006/chart" xmlns:r="http://schemas.openxmlformats.org/officeDocument/2006/relationships" r:id="rId6"/>
          </a:graphicData>
        </a:graphic>
      </p:graphicFrame>
      <p:cxnSp>
        <p:nvCxnSpPr>
          <p:cNvPr id="14" name="Straight Arrow Connector 13">
            <a:extLst>
              <a:ext uri="{FF2B5EF4-FFF2-40B4-BE49-F238E27FC236}">
                <a16:creationId xmlns:a16="http://schemas.microsoft.com/office/drawing/2014/main" id="{59A16415-72FC-4131-8794-751BA015A58F}"/>
              </a:ext>
            </a:extLst>
          </p:cNvPr>
          <p:cNvCxnSpPr>
            <a:cxnSpLocks/>
          </p:cNvCxnSpPr>
          <p:nvPr/>
        </p:nvCxnSpPr>
        <p:spPr>
          <a:xfrm flipV="1">
            <a:off x="1374527" y="1234262"/>
            <a:ext cx="4231279" cy="3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23B74D6-2527-4B2B-85E7-330841677ED2}"/>
              </a:ext>
            </a:extLst>
          </p:cNvPr>
          <p:cNvCxnSpPr>
            <a:cxnSpLocks/>
          </p:cNvCxnSpPr>
          <p:nvPr/>
        </p:nvCxnSpPr>
        <p:spPr>
          <a:xfrm flipV="1">
            <a:off x="6949399" y="1241601"/>
            <a:ext cx="4237212" cy="400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7941D4E7-8C68-4025-BBDD-68096B820023}"/>
              </a:ext>
            </a:extLst>
          </p:cNvPr>
          <p:cNvSpPr/>
          <p:nvPr/>
        </p:nvSpPr>
        <p:spPr>
          <a:xfrm rot="21309023">
            <a:off x="2694175" y="1285740"/>
            <a:ext cx="1097280" cy="25557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IN" sz="1100" b="1" dirty="0">
                <a:solidFill>
                  <a:schemeClr val="accent1">
                    <a:lumMod val="75000"/>
                  </a:schemeClr>
                </a:solidFill>
              </a:rPr>
              <a:t>CAGR : 9.7 %</a:t>
            </a:r>
          </a:p>
        </p:txBody>
      </p:sp>
      <p:sp>
        <p:nvSpPr>
          <p:cNvPr id="20" name="Rectangle: Rounded Corners 19">
            <a:extLst>
              <a:ext uri="{FF2B5EF4-FFF2-40B4-BE49-F238E27FC236}">
                <a16:creationId xmlns:a16="http://schemas.microsoft.com/office/drawing/2014/main" id="{FC4CA9D2-CB43-4E73-AACF-D35F4ED5E83D}"/>
              </a:ext>
            </a:extLst>
          </p:cNvPr>
          <p:cNvSpPr/>
          <p:nvPr/>
        </p:nvSpPr>
        <p:spPr>
          <a:xfrm rot="21309023">
            <a:off x="8391246" y="1338293"/>
            <a:ext cx="1097280" cy="25603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IN" sz="1100" b="1" dirty="0">
                <a:solidFill>
                  <a:schemeClr val="accent1">
                    <a:lumMod val="75000"/>
                  </a:schemeClr>
                </a:solidFill>
              </a:rPr>
              <a:t>CAGR : 8.7 %</a:t>
            </a:r>
          </a:p>
        </p:txBody>
      </p:sp>
      <p:sp>
        <p:nvSpPr>
          <p:cNvPr id="18" name="TextBox 17">
            <a:extLst>
              <a:ext uri="{FF2B5EF4-FFF2-40B4-BE49-F238E27FC236}">
                <a16:creationId xmlns:a16="http://schemas.microsoft.com/office/drawing/2014/main" id="{D0E8D585-EAFE-4960-BFF5-22A38BC4E5C3}"/>
              </a:ext>
            </a:extLst>
          </p:cNvPr>
          <p:cNvSpPr txBox="1"/>
          <p:nvPr/>
        </p:nvSpPr>
        <p:spPr>
          <a:xfrm>
            <a:off x="6204220" y="3305972"/>
            <a:ext cx="4005265" cy="230832"/>
          </a:xfrm>
          <a:prstGeom prst="rect">
            <a:avLst/>
          </a:prstGeom>
          <a:noFill/>
        </p:spPr>
        <p:txBody>
          <a:bodyPr wrap="square" rtlCol="0">
            <a:spAutoFit/>
          </a:bodyPr>
          <a:lstStyle>
            <a:defPPr>
              <a:defRPr lang="en-US"/>
            </a:defPPr>
            <a:lvl1pPr>
              <a:defRPr sz="900" i="1">
                <a:solidFill>
                  <a:schemeClr val="accent1">
                    <a:lumMod val="75000"/>
                  </a:schemeClr>
                </a:solidFill>
                <a:latin typeface="+mn-lt"/>
                <a:ea typeface="Verdana" panose="020B0604030504040204" pitchFamily="34" charset="0"/>
              </a:defRPr>
            </a:lvl1pPr>
          </a:lstStyle>
          <a:p>
            <a:r>
              <a:rPr lang="en-US" dirty="0"/>
              <a:t>Highest incremental market share from 2018-2021 based on </a:t>
            </a:r>
            <a:r>
              <a:rPr lang="en-US" b="1" dirty="0"/>
              <a:t>7 Listed Local Banks</a:t>
            </a:r>
          </a:p>
        </p:txBody>
      </p:sp>
      <p:sp>
        <p:nvSpPr>
          <p:cNvPr id="22" name="TextBox 21">
            <a:extLst>
              <a:ext uri="{FF2B5EF4-FFF2-40B4-BE49-F238E27FC236}">
                <a16:creationId xmlns:a16="http://schemas.microsoft.com/office/drawing/2014/main" id="{27F37A73-4A2B-4035-88B3-14F7F1DD2EBC}"/>
              </a:ext>
            </a:extLst>
          </p:cNvPr>
          <p:cNvSpPr txBox="1"/>
          <p:nvPr/>
        </p:nvSpPr>
        <p:spPr>
          <a:xfrm>
            <a:off x="536156" y="3307398"/>
            <a:ext cx="5055788" cy="230832"/>
          </a:xfrm>
          <a:prstGeom prst="rect">
            <a:avLst/>
          </a:prstGeom>
          <a:noFill/>
        </p:spPr>
        <p:txBody>
          <a:bodyPr wrap="square" rtlCol="0">
            <a:spAutoFit/>
          </a:bodyPr>
          <a:lstStyle>
            <a:defPPr>
              <a:defRPr lang="en-US"/>
            </a:defPPr>
            <a:lvl1pPr>
              <a:defRPr sz="900" i="1">
                <a:solidFill>
                  <a:schemeClr val="accent1">
                    <a:lumMod val="75000"/>
                  </a:schemeClr>
                </a:solidFill>
                <a:latin typeface="+mn-lt"/>
                <a:ea typeface="Verdana" panose="020B0604030504040204" pitchFamily="34" charset="0"/>
              </a:defRPr>
            </a:lvl1pPr>
          </a:lstStyle>
          <a:p>
            <a:r>
              <a:rPr lang="en-US" dirty="0"/>
              <a:t>Second highest incremental market share from 2018-2021 based on </a:t>
            </a:r>
            <a:r>
              <a:rPr lang="en-US" b="1" dirty="0"/>
              <a:t>7 Listed Local Banks</a:t>
            </a:r>
          </a:p>
        </p:txBody>
      </p:sp>
    </p:spTree>
    <p:extLst>
      <p:ext uri="{BB962C8B-B14F-4D97-AF65-F5344CB8AC3E}">
        <p14:creationId xmlns:p14="http://schemas.microsoft.com/office/powerpoint/2010/main" val="2828194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6F275C1-A56A-4568-AB29-D69F15C8942D}"/>
              </a:ext>
            </a:extLst>
          </p:cNvPr>
          <p:cNvSpPr/>
          <p:nvPr/>
        </p:nvSpPr>
        <p:spPr>
          <a:xfrm rot="10800000">
            <a:off x="11301984" y="4458967"/>
            <a:ext cx="831818" cy="1080110"/>
          </a:xfrm>
          <a:prstGeom prst="rect">
            <a:avLst/>
          </a:prstGeom>
          <a:solidFill>
            <a:schemeClr val="bg1">
              <a:lumMod val="9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F1FA7BC1-990B-4E73-A04D-49AC31B2B579}"/>
              </a:ext>
            </a:extLst>
          </p:cNvPr>
          <p:cNvSpPr/>
          <p:nvPr/>
        </p:nvSpPr>
        <p:spPr>
          <a:xfrm rot="10800000">
            <a:off x="11301984" y="1658746"/>
            <a:ext cx="831818" cy="1080110"/>
          </a:xfrm>
          <a:prstGeom prst="rect">
            <a:avLst/>
          </a:prstGeom>
          <a:solidFill>
            <a:schemeClr val="bg1">
              <a:lumMod val="9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FB48065-7E81-456F-A304-E1E33411FB28}"/>
              </a:ext>
            </a:extLst>
          </p:cNvPr>
          <p:cNvSpPr/>
          <p:nvPr/>
        </p:nvSpPr>
        <p:spPr>
          <a:xfrm>
            <a:off x="65989" y="4365104"/>
            <a:ext cx="831818" cy="1080110"/>
          </a:xfrm>
          <a:prstGeom prst="rect">
            <a:avLst/>
          </a:prstGeom>
          <a:solidFill>
            <a:schemeClr val="bg1">
              <a:lumMod val="9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5C7D1FA0-818F-40AB-A6AE-CFF0220C002A}"/>
              </a:ext>
            </a:extLst>
          </p:cNvPr>
          <p:cNvSpPr/>
          <p:nvPr/>
        </p:nvSpPr>
        <p:spPr>
          <a:xfrm>
            <a:off x="6098705" y="3605683"/>
            <a:ext cx="5029200" cy="26203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0B27F402-3E9B-481D-8C6E-FD90708B9FAC}"/>
              </a:ext>
            </a:extLst>
          </p:cNvPr>
          <p:cNvSpPr/>
          <p:nvPr/>
        </p:nvSpPr>
        <p:spPr>
          <a:xfrm>
            <a:off x="6098422" y="959096"/>
            <a:ext cx="5029200" cy="24973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Slide Number Placeholder 3"/>
          <p:cNvSpPr>
            <a:spLocks noGrp="1"/>
          </p:cNvSpPr>
          <p:nvPr>
            <p:ph type="sldNum" sz="quarter" idx="12"/>
          </p:nvPr>
        </p:nvSpPr>
        <p:spPr>
          <a:xfrm>
            <a:off x="9935640" y="6511597"/>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16</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p:cNvCxnSpPr/>
          <p:nvPr/>
        </p:nvCxnSpPr>
        <p:spPr>
          <a:xfrm>
            <a:off x="0" y="621792"/>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29544" y="121835"/>
            <a:ext cx="8395757"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Credit Performance : Stage wise Exposure</a:t>
            </a:r>
          </a:p>
        </p:txBody>
      </p:sp>
      <p:sp>
        <p:nvSpPr>
          <p:cNvPr id="15" name="TextBox 14"/>
          <p:cNvSpPr txBox="1"/>
          <p:nvPr/>
        </p:nvSpPr>
        <p:spPr>
          <a:xfrm>
            <a:off x="884733" y="6321902"/>
            <a:ext cx="6443455" cy="215444"/>
          </a:xfrm>
          <a:prstGeom prst="rect">
            <a:avLst/>
          </a:prstGeom>
          <a:noFill/>
        </p:spPr>
        <p:txBody>
          <a:bodyPr wrap="square" rtlCol="0">
            <a:spAutoFit/>
          </a:bodyPr>
          <a:lstStyle>
            <a:defPPr>
              <a:defRPr lang="en-US"/>
            </a:defPPr>
            <a:lvl1pPr>
              <a:defRPr sz="900" i="1">
                <a:solidFill>
                  <a:schemeClr val="accent1">
                    <a:lumMod val="75000"/>
                  </a:schemeClr>
                </a:solidFill>
                <a:latin typeface="+mn-lt"/>
                <a:ea typeface="Verdana" panose="020B0604030504040204" pitchFamily="34" charset="0"/>
              </a:defRPr>
            </a:lvl1pPr>
          </a:lstStyle>
          <a:p>
            <a:r>
              <a:rPr lang="en-US" dirty="0"/>
              <a:t>Stage wise exposure and ECL % (includes all financial assets, commitments, LCs &amp; LGS) of </a:t>
            </a:r>
            <a:r>
              <a:rPr lang="en-US" b="1" dirty="0"/>
              <a:t>7 Listed Local Banks</a:t>
            </a:r>
          </a:p>
        </p:txBody>
      </p:sp>
      <p:sp>
        <p:nvSpPr>
          <p:cNvPr id="41" name="TextBox 40">
            <a:extLst>
              <a:ext uri="{FF2B5EF4-FFF2-40B4-BE49-F238E27FC236}">
                <a16:creationId xmlns:a16="http://schemas.microsoft.com/office/drawing/2014/main" id="{3D0B89D5-7E7D-4A5E-BBA4-4137144141E6}"/>
              </a:ext>
            </a:extLst>
          </p:cNvPr>
          <p:cNvSpPr txBox="1"/>
          <p:nvPr/>
        </p:nvSpPr>
        <p:spPr>
          <a:xfrm>
            <a:off x="11281026" y="2210545"/>
            <a:ext cx="858220" cy="400110"/>
          </a:xfrm>
          <a:prstGeom prst="rect">
            <a:avLst/>
          </a:prstGeom>
          <a:noFill/>
        </p:spPr>
        <p:txBody>
          <a:bodyPr wrap="square" rtlCol="0">
            <a:spAutoFit/>
          </a:bodyPr>
          <a:lstStyle/>
          <a:p>
            <a:r>
              <a:rPr lang="en-US" sz="1000" b="1" dirty="0">
                <a:solidFill>
                  <a:schemeClr val="accent1">
                    <a:lumMod val="75000"/>
                  </a:schemeClr>
                </a:solidFill>
                <a:latin typeface="Verdana" panose="020B0604030504040204" pitchFamily="34" charset="0"/>
                <a:ea typeface="Verdana" panose="020B0604030504040204" pitchFamily="34" charset="0"/>
              </a:rPr>
              <a:t>Ind Avg :</a:t>
            </a:r>
          </a:p>
          <a:p>
            <a:r>
              <a:rPr lang="en-US" sz="1000" b="1" dirty="0">
                <a:solidFill>
                  <a:schemeClr val="accent1">
                    <a:lumMod val="75000"/>
                  </a:schemeClr>
                </a:solidFill>
                <a:latin typeface="Verdana" panose="020B0604030504040204" pitchFamily="34" charset="0"/>
                <a:ea typeface="Verdana" panose="020B0604030504040204" pitchFamily="34" charset="0"/>
              </a:rPr>
              <a:t>80.7%</a:t>
            </a:r>
            <a:r>
              <a:rPr lang="en-US" sz="1000" i="1" dirty="0">
                <a:solidFill>
                  <a:schemeClr val="accent1">
                    <a:lumMod val="75000"/>
                  </a:schemeClr>
                </a:solidFill>
                <a:highlight>
                  <a:srgbClr val="FFFF00"/>
                </a:highlight>
                <a:latin typeface="Verdana" panose="020B0604030504040204" pitchFamily="34" charset="0"/>
                <a:ea typeface="Verdana" panose="020B0604030504040204" pitchFamily="34" charset="0"/>
              </a:rPr>
              <a:t> </a:t>
            </a:r>
          </a:p>
        </p:txBody>
      </p:sp>
      <p:sp>
        <p:nvSpPr>
          <p:cNvPr id="44" name="Rectangle 43">
            <a:extLst>
              <a:ext uri="{FF2B5EF4-FFF2-40B4-BE49-F238E27FC236}">
                <a16:creationId xmlns:a16="http://schemas.microsoft.com/office/drawing/2014/main" id="{5D658FBB-BE2C-4D8C-B96A-925D86D2F4C6}"/>
              </a:ext>
            </a:extLst>
          </p:cNvPr>
          <p:cNvSpPr/>
          <p:nvPr/>
        </p:nvSpPr>
        <p:spPr>
          <a:xfrm>
            <a:off x="6098421" y="923544"/>
            <a:ext cx="5029200" cy="246222"/>
          </a:xfrm>
          <a:prstGeom prst="rect">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Stage 1</a:t>
            </a:r>
          </a:p>
        </p:txBody>
      </p:sp>
      <p:sp>
        <p:nvSpPr>
          <p:cNvPr id="46" name="TextBox 45">
            <a:extLst>
              <a:ext uri="{FF2B5EF4-FFF2-40B4-BE49-F238E27FC236}">
                <a16:creationId xmlns:a16="http://schemas.microsoft.com/office/drawing/2014/main" id="{A9E0C462-5B9D-4C67-97BD-92C5C0E24DD1}"/>
              </a:ext>
            </a:extLst>
          </p:cNvPr>
          <p:cNvSpPr txBox="1"/>
          <p:nvPr/>
        </p:nvSpPr>
        <p:spPr>
          <a:xfrm>
            <a:off x="11268544" y="1811304"/>
            <a:ext cx="973152" cy="400110"/>
          </a:xfrm>
          <a:prstGeom prst="rect">
            <a:avLst/>
          </a:prstGeom>
          <a:noFill/>
        </p:spPr>
        <p:txBody>
          <a:bodyPr wrap="square" rtlCol="0">
            <a:spAutoFit/>
          </a:bodyPr>
          <a:lstStyle/>
          <a:p>
            <a:r>
              <a:rPr lang="en-US" sz="1000" b="1" dirty="0">
                <a:solidFill>
                  <a:srgbClr val="AA9262"/>
                </a:solidFill>
                <a:latin typeface="Verdana" panose="020B0604030504040204" pitchFamily="34" charset="0"/>
                <a:ea typeface="Verdana" panose="020B0604030504040204" pitchFamily="34" charset="0"/>
              </a:rPr>
              <a:t>ABO : </a:t>
            </a:r>
          </a:p>
          <a:p>
            <a:r>
              <a:rPr lang="en-US" sz="1000" b="1" dirty="0">
                <a:solidFill>
                  <a:srgbClr val="AA9262"/>
                </a:solidFill>
                <a:latin typeface="Verdana" panose="020B0604030504040204" pitchFamily="34" charset="0"/>
                <a:ea typeface="Verdana" panose="020B0604030504040204" pitchFamily="34" charset="0"/>
              </a:rPr>
              <a:t>81.7%</a:t>
            </a:r>
            <a:r>
              <a:rPr lang="en-US" sz="1000" i="1" dirty="0">
                <a:solidFill>
                  <a:srgbClr val="AA9262"/>
                </a:solidFill>
                <a:latin typeface="Verdana" panose="020B0604030504040204" pitchFamily="34" charset="0"/>
                <a:ea typeface="Verdana" panose="020B0604030504040204" pitchFamily="34" charset="0"/>
              </a:rPr>
              <a:t> </a:t>
            </a:r>
          </a:p>
        </p:txBody>
      </p:sp>
      <p:sp>
        <p:nvSpPr>
          <p:cNvPr id="48" name="Rectangle 47">
            <a:extLst>
              <a:ext uri="{FF2B5EF4-FFF2-40B4-BE49-F238E27FC236}">
                <a16:creationId xmlns:a16="http://schemas.microsoft.com/office/drawing/2014/main" id="{78CC8E80-D106-410F-B029-E5156967E138}"/>
              </a:ext>
            </a:extLst>
          </p:cNvPr>
          <p:cNvSpPr/>
          <p:nvPr/>
        </p:nvSpPr>
        <p:spPr>
          <a:xfrm>
            <a:off x="984853" y="922136"/>
            <a:ext cx="5029200" cy="2533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B9EBD5C6-3499-4BBE-B751-0CCF65485DCB}"/>
              </a:ext>
            </a:extLst>
          </p:cNvPr>
          <p:cNvSpPr/>
          <p:nvPr/>
        </p:nvSpPr>
        <p:spPr>
          <a:xfrm>
            <a:off x="985712" y="922136"/>
            <a:ext cx="5029200" cy="246888"/>
          </a:xfrm>
          <a:prstGeom prst="rect">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Verdana" panose="020B0604030504040204" pitchFamily="34" charset="0"/>
                <a:ea typeface="Verdana" panose="020B0604030504040204" pitchFamily="34" charset="0"/>
              </a:rPr>
              <a:t>NPA &amp; Coverage Ratio</a:t>
            </a:r>
          </a:p>
        </p:txBody>
      </p:sp>
      <p:sp>
        <p:nvSpPr>
          <p:cNvPr id="51" name="Isosceles Triangle 50">
            <a:extLst>
              <a:ext uri="{FF2B5EF4-FFF2-40B4-BE49-F238E27FC236}">
                <a16:creationId xmlns:a16="http://schemas.microsoft.com/office/drawing/2014/main" id="{A8D62966-EFF7-43F2-8F08-EEBC0792205D}"/>
              </a:ext>
            </a:extLst>
          </p:cNvPr>
          <p:cNvSpPr/>
          <p:nvPr/>
        </p:nvSpPr>
        <p:spPr>
          <a:xfrm rot="10800000">
            <a:off x="1038598" y="1204659"/>
            <a:ext cx="4937760" cy="126314"/>
          </a:xfrm>
          <a:prstGeom prst="triangle">
            <a:avLst/>
          </a:prstGeom>
          <a:solidFill>
            <a:srgbClr val="1F4E7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C2D2116-ECF2-473D-84DD-72785D3A59C4}"/>
              </a:ext>
            </a:extLst>
          </p:cNvPr>
          <p:cNvSpPr/>
          <p:nvPr/>
        </p:nvSpPr>
        <p:spPr>
          <a:xfrm>
            <a:off x="983656" y="3596982"/>
            <a:ext cx="5029200" cy="2630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0319C4FC-5A19-46D6-94E5-924FAA767F00}"/>
              </a:ext>
            </a:extLst>
          </p:cNvPr>
          <p:cNvSpPr/>
          <p:nvPr/>
        </p:nvSpPr>
        <p:spPr>
          <a:xfrm>
            <a:off x="983432" y="3611321"/>
            <a:ext cx="5029200" cy="246888"/>
          </a:xfrm>
          <a:prstGeom prst="rect">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Stage 2</a:t>
            </a:r>
          </a:p>
        </p:txBody>
      </p:sp>
      <p:sp>
        <p:nvSpPr>
          <p:cNvPr id="61" name="Isosceles Triangle 60">
            <a:extLst>
              <a:ext uri="{FF2B5EF4-FFF2-40B4-BE49-F238E27FC236}">
                <a16:creationId xmlns:a16="http://schemas.microsoft.com/office/drawing/2014/main" id="{C28235E4-63CD-4ECA-AF3C-B3530449EE9E}"/>
              </a:ext>
            </a:extLst>
          </p:cNvPr>
          <p:cNvSpPr/>
          <p:nvPr/>
        </p:nvSpPr>
        <p:spPr>
          <a:xfrm rot="10800000">
            <a:off x="1034460" y="3898627"/>
            <a:ext cx="4937760" cy="126314"/>
          </a:xfrm>
          <a:prstGeom prst="triangle">
            <a:avLst/>
          </a:prstGeom>
          <a:solidFill>
            <a:srgbClr val="1F4E7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9F773E00-C52B-410E-B356-5C48AC73BC18}"/>
              </a:ext>
            </a:extLst>
          </p:cNvPr>
          <p:cNvSpPr/>
          <p:nvPr/>
        </p:nvSpPr>
        <p:spPr>
          <a:xfrm>
            <a:off x="6098705" y="3611321"/>
            <a:ext cx="5029200" cy="246222"/>
          </a:xfrm>
          <a:prstGeom prst="rect">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Stage 3</a:t>
            </a:r>
          </a:p>
        </p:txBody>
      </p:sp>
      <p:sp>
        <p:nvSpPr>
          <p:cNvPr id="63" name="Isosceles Triangle 62">
            <a:extLst>
              <a:ext uri="{FF2B5EF4-FFF2-40B4-BE49-F238E27FC236}">
                <a16:creationId xmlns:a16="http://schemas.microsoft.com/office/drawing/2014/main" id="{BF7AE47A-C7C0-4096-B15E-676369FD59A8}"/>
              </a:ext>
            </a:extLst>
          </p:cNvPr>
          <p:cNvSpPr/>
          <p:nvPr/>
        </p:nvSpPr>
        <p:spPr>
          <a:xfrm rot="10800000">
            <a:off x="6194427" y="3886200"/>
            <a:ext cx="4937760" cy="126314"/>
          </a:xfrm>
          <a:prstGeom prst="triangle">
            <a:avLst/>
          </a:prstGeom>
          <a:solidFill>
            <a:srgbClr val="1F4E7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B6F785E-3058-45FA-A2FB-A6C4535D1687}"/>
              </a:ext>
            </a:extLst>
          </p:cNvPr>
          <p:cNvSpPr txBox="1"/>
          <p:nvPr/>
        </p:nvSpPr>
        <p:spPr>
          <a:xfrm>
            <a:off x="65989" y="4942976"/>
            <a:ext cx="848268" cy="400110"/>
          </a:xfrm>
          <a:prstGeom prst="rect">
            <a:avLst/>
          </a:prstGeom>
          <a:noFill/>
        </p:spPr>
        <p:txBody>
          <a:bodyPr wrap="square" rtlCol="0">
            <a:spAutoFit/>
          </a:bodyPr>
          <a:lstStyle/>
          <a:p>
            <a:r>
              <a:rPr lang="en-US" sz="1000" b="1" dirty="0">
                <a:solidFill>
                  <a:schemeClr val="accent1">
                    <a:lumMod val="75000"/>
                  </a:schemeClr>
                </a:solidFill>
                <a:latin typeface="Verdana" panose="020B0604030504040204" pitchFamily="34" charset="0"/>
                <a:ea typeface="Verdana" panose="020B0604030504040204" pitchFamily="34" charset="0"/>
              </a:rPr>
              <a:t>Ind Avg : </a:t>
            </a:r>
          </a:p>
          <a:p>
            <a:r>
              <a:rPr lang="en-US" sz="1000" b="1" dirty="0">
                <a:solidFill>
                  <a:schemeClr val="accent1">
                    <a:lumMod val="75000"/>
                  </a:schemeClr>
                </a:solidFill>
                <a:latin typeface="Verdana" panose="020B0604030504040204" pitchFamily="34" charset="0"/>
                <a:ea typeface="Verdana" panose="020B0604030504040204" pitchFamily="34" charset="0"/>
              </a:rPr>
              <a:t>16.3%</a:t>
            </a:r>
            <a:r>
              <a:rPr lang="en-US" sz="1000" i="1" dirty="0">
                <a:solidFill>
                  <a:schemeClr val="accent1">
                    <a:lumMod val="75000"/>
                  </a:schemeClr>
                </a:solidFill>
                <a:highlight>
                  <a:srgbClr val="FFFF00"/>
                </a:highlight>
                <a:latin typeface="Verdana" panose="020B0604030504040204" pitchFamily="34" charset="0"/>
                <a:ea typeface="Verdana" panose="020B0604030504040204" pitchFamily="34" charset="0"/>
              </a:rPr>
              <a:t> </a:t>
            </a:r>
          </a:p>
        </p:txBody>
      </p:sp>
      <p:sp>
        <p:nvSpPr>
          <p:cNvPr id="67" name="TextBox 66">
            <a:extLst>
              <a:ext uri="{FF2B5EF4-FFF2-40B4-BE49-F238E27FC236}">
                <a16:creationId xmlns:a16="http://schemas.microsoft.com/office/drawing/2014/main" id="{A8FB0BFF-9657-488E-A9D7-D5F2FCCDB310}"/>
              </a:ext>
            </a:extLst>
          </p:cNvPr>
          <p:cNvSpPr txBox="1"/>
          <p:nvPr/>
        </p:nvSpPr>
        <p:spPr>
          <a:xfrm>
            <a:off x="65989" y="4516043"/>
            <a:ext cx="792062" cy="400110"/>
          </a:xfrm>
          <a:prstGeom prst="rect">
            <a:avLst/>
          </a:prstGeom>
          <a:noFill/>
        </p:spPr>
        <p:txBody>
          <a:bodyPr wrap="square" rtlCol="0">
            <a:spAutoFit/>
          </a:bodyPr>
          <a:lstStyle/>
          <a:p>
            <a:r>
              <a:rPr lang="en-US" sz="1000" b="1" dirty="0">
                <a:solidFill>
                  <a:srgbClr val="AA9262"/>
                </a:solidFill>
                <a:latin typeface="Verdana" panose="020B0604030504040204" pitchFamily="34" charset="0"/>
                <a:ea typeface="Verdana" panose="020B0604030504040204" pitchFamily="34" charset="0"/>
              </a:rPr>
              <a:t>ABO : </a:t>
            </a:r>
          </a:p>
          <a:p>
            <a:r>
              <a:rPr lang="en-US" sz="1000" b="1" dirty="0">
                <a:solidFill>
                  <a:srgbClr val="AA9262"/>
                </a:solidFill>
                <a:latin typeface="Verdana" panose="020B0604030504040204" pitchFamily="34" charset="0"/>
                <a:ea typeface="Verdana" panose="020B0604030504040204" pitchFamily="34" charset="0"/>
              </a:rPr>
              <a:t>15.7%</a:t>
            </a:r>
            <a:r>
              <a:rPr lang="en-US" sz="1000" i="1" dirty="0">
                <a:solidFill>
                  <a:srgbClr val="AA9262"/>
                </a:solidFill>
                <a:latin typeface="Verdana" panose="020B0604030504040204" pitchFamily="34" charset="0"/>
                <a:ea typeface="Verdana" panose="020B0604030504040204" pitchFamily="34" charset="0"/>
              </a:rPr>
              <a:t> </a:t>
            </a:r>
          </a:p>
        </p:txBody>
      </p:sp>
      <p:sp>
        <p:nvSpPr>
          <p:cNvPr id="69" name="TextBox 68">
            <a:extLst>
              <a:ext uri="{FF2B5EF4-FFF2-40B4-BE49-F238E27FC236}">
                <a16:creationId xmlns:a16="http://schemas.microsoft.com/office/drawing/2014/main" id="{73F5ECAD-A6E7-46E8-A259-3FDAB10FF13B}"/>
              </a:ext>
            </a:extLst>
          </p:cNvPr>
          <p:cNvSpPr txBox="1"/>
          <p:nvPr/>
        </p:nvSpPr>
        <p:spPr>
          <a:xfrm>
            <a:off x="11289772" y="5025236"/>
            <a:ext cx="866056" cy="400110"/>
          </a:xfrm>
          <a:prstGeom prst="rect">
            <a:avLst/>
          </a:prstGeom>
          <a:noFill/>
        </p:spPr>
        <p:txBody>
          <a:bodyPr wrap="square" rtlCol="0">
            <a:spAutoFit/>
          </a:bodyPr>
          <a:lstStyle/>
          <a:p>
            <a:r>
              <a:rPr lang="en-US" sz="1000" b="1" dirty="0">
                <a:solidFill>
                  <a:schemeClr val="accent1">
                    <a:lumMod val="75000"/>
                  </a:schemeClr>
                </a:solidFill>
                <a:latin typeface="Verdana" panose="020B0604030504040204" pitchFamily="34" charset="0"/>
                <a:ea typeface="Verdana" panose="020B0604030504040204" pitchFamily="34" charset="0"/>
              </a:rPr>
              <a:t>Ind Avg: </a:t>
            </a:r>
          </a:p>
          <a:p>
            <a:r>
              <a:rPr lang="en-US" sz="1000" b="1" dirty="0">
                <a:solidFill>
                  <a:schemeClr val="accent1">
                    <a:lumMod val="75000"/>
                  </a:schemeClr>
                </a:solidFill>
                <a:latin typeface="Verdana" panose="020B0604030504040204" pitchFamily="34" charset="0"/>
                <a:ea typeface="Verdana" panose="020B0604030504040204" pitchFamily="34" charset="0"/>
              </a:rPr>
              <a:t>3.0% </a:t>
            </a:r>
          </a:p>
        </p:txBody>
      </p:sp>
      <p:sp>
        <p:nvSpPr>
          <p:cNvPr id="70" name="TextBox 69">
            <a:extLst>
              <a:ext uri="{FF2B5EF4-FFF2-40B4-BE49-F238E27FC236}">
                <a16:creationId xmlns:a16="http://schemas.microsoft.com/office/drawing/2014/main" id="{1AAF5566-1BC1-46FF-A6D1-C48D7F8F9349}"/>
              </a:ext>
            </a:extLst>
          </p:cNvPr>
          <p:cNvSpPr txBox="1"/>
          <p:nvPr/>
        </p:nvSpPr>
        <p:spPr>
          <a:xfrm>
            <a:off x="11289772" y="4625995"/>
            <a:ext cx="680795" cy="400110"/>
          </a:xfrm>
          <a:prstGeom prst="rect">
            <a:avLst/>
          </a:prstGeom>
          <a:noFill/>
        </p:spPr>
        <p:txBody>
          <a:bodyPr wrap="square" rtlCol="0">
            <a:spAutoFit/>
          </a:bodyPr>
          <a:lstStyle/>
          <a:p>
            <a:r>
              <a:rPr lang="en-US" sz="1000" b="1" dirty="0">
                <a:solidFill>
                  <a:srgbClr val="AA9262"/>
                </a:solidFill>
                <a:latin typeface="Verdana" panose="020B0604030504040204" pitchFamily="34" charset="0"/>
                <a:ea typeface="Verdana" panose="020B0604030504040204" pitchFamily="34" charset="0"/>
              </a:rPr>
              <a:t>ABO : </a:t>
            </a:r>
          </a:p>
          <a:p>
            <a:r>
              <a:rPr lang="en-US" sz="1000" b="1" dirty="0">
                <a:solidFill>
                  <a:srgbClr val="AA9262"/>
                </a:solidFill>
                <a:latin typeface="Verdana" panose="020B0604030504040204" pitchFamily="34" charset="0"/>
                <a:ea typeface="Verdana" panose="020B0604030504040204" pitchFamily="34" charset="0"/>
              </a:rPr>
              <a:t>2.7%</a:t>
            </a:r>
            <a:r>
              <a:rPr lang="en-US" sz="1000" i="1" dirty="0">
                <a:solidFill>
                  <a:srgbClr val="AA9262"/>
                </a:solidFill>
                <a:latin typeface="Verdana" panose="020B0604030504040204" pitchFamily="34" charset="0"/>
                <a:ea typeface="Verdana" panose="020B0604030504040204" pitchFamily="34" charset="0"/>
              </a:rPr>
              <a:t> </a:t>
            </a:r>
          </a:p>
        </p:txBody>
      </p:sp>
      <p:sp>
        <p:nvSpPr>
          <p:cNvPr id="32" name="object 36">
            <a:extLst>
              <a:ext uri="{FF2B5EF4-FFF2-40B4-BE49-F238E27FC236}">
                <a16:creationId xmlns:a16="http://schemas.microsoft.com/office/drawing/2014/main" id="{65162CD7-26CC-43DE-B210-C0C0D63E2B32}"/>
              </a:ext>
            </a:extLst>
          </p:cNvPr>
          <p:cNvSpPr/>
          <p:nvPr/>
        </p:nvSpPr>
        <p:spPr>
          <a:xfrm>
            <a:off x="11859768" y="1904584"/>
            <a:ext cx="246888" cy="192024"/>
          </a:xfrm>
          <a:prstGeom prst="rect">
            <a:avLst/>
          </a:prstGeom>
          <a:blipFill>
            <a:blip r:embed="rId3" cstate="print"/>
            <a:stretch>
              <a:fillRect/>
            </a:stretch>
          </a:blipFill>
        </p:spPr>
        <p:txBody>
          <a:bodyPr wrap="square" lIns="0" tIns="0" rIns="0" bIns="0" rtlCol="0"/>
          <a:lstStyle/>
          <a:p>
            <a:endParaRPr dirty="0"/>
          </a:p>
        </p:txBody>
      </p:sp>
      <p:sp>
        <p:nvSpPr>
          <p:cNvPr id="33" name="object 36">
            <a:extLst>
              <a:ext uri="{FF2B5EF4-FFF2-40B4-BE49-F238E27FC236}">
                <a16:creationId xmlns:a16="http://schemas.microsoft.com/office/drawing/2014/main" id="{2ABF8484-51DD-4807-9798-E653A636A409}"/>
              </a:ext>
            </a:extLst>
          </p:cNvPr>
          <p:cNvSpPr/>
          <p:nvPr/>
        </p:nvSpPr>
        <p:spPr>
          <a:xfrm rot="10800000">
            <a:off x="11861992" y="4752769"/>
            <a:ext cx="246888" cy="192024"/>
          </a:xfrm>
          <a:prstGeom prst="rect">
            <a:avLst/>
          </a:prstGeom>
          <a:blipFill>
            <a:blip r:embed="rId3" cstate="print"/>
            <a:stretch>
              <a:fillRect/>
            </a:stretch>
          </a:blipFill>
        </p:spPr>
        <p:txBody>
          <a:bodyPr wrap="square" lIns="0" tIns="0" rIns="0" bIns="0" rtlCol="0"/>
          <a:lstStyle/>
          <a:p>
            <a:endParaRPr dirty="0"/>
          </a:p>
        </p:txBody>
      </p:sp>
      <p:sp>
        <p:nvSpPr>
          <p:cNvPr id="34" name="object 36">
            <a:extLst>
              <a:ext uri="{FF2B5EF4-FFF2-40B4-BE49-F238E27FC236}">
                <a16:creationId xmlns:a16="http://schemas.microsoft.com/office/drawing/2014/main" id="{6629E2F0-534F-4826-9C2D-466123E134A8}"/>
              </a:ext>
            </a:extLst>
          </p:cNvPr>
          <p:cNvSpPr/>
          <p:nvPr/>
        </p:nvSpPr>
        <p:spPr>
          <a:xfrm rot="10800000">
            <a:off x="637845" y="4585741"/>
            <a:ext cx="246888" cy="192024"/>
          </a:xfrm>
          <a:prstGeom prst="rect">
            <a:avLst/>
          </a:prstGeom>
          <a:blipFill>
            <a:blip r:embed="rId3" cstate="print"/>
            <a:stretch>
              <a:fillRect/>
            </a:stretch>
          </a:blipFill>
        </p:spPr>
        <p:txBody>
          <a:bodyPr wrap="square" lIns="0" tIns="0" rIns="0" bIns="0" rtlCol="0"/>
          <a:lstStyle/>
          <a:p>
            <a:endParaRPr dirty="0"/>
          </a:p>
        </p:txBody>
      </p:sp>
      <p:sp>
        <p:nvSpPr>
          <p:cNvPr id="45" name="Isosceles Triangle 44">
            <a:extLst>
              <a:ext uri="{FF2B5EF4-FFF2-40B4-BE49-F238E27FC236}">
                <a16:creationId xmlns:a16="http://schemas.microsoft.com/office/drawing/2014/main" id="{733E7D6D-E4DB-4DC1-A8E4-C16977CB6300}"/>
              </a:ext>
            </a:extLst>
          </p:cNvPr>
          <p:cNvSpPr/>
          <p:nvPr/>
        </p:nvSpPr>
        <p:spPr>
          <a:xfrm rot="10800000">
            <a:off x="6105939" y="1207490"/>
            <a:ext cx="4937760" cy="126314"/>
          </a:xfrm>
          <a:prstGeom prst="triangle">
            <a:avLst/>
          </a:prstGeom>
          <a:solidFill>
            <a:srgbClr val="1F4E7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9" name="Chart 38">
            <a:extLst>
              <a:ext uri="{FF2B5EF4-FFF2-40B4-BE49-F238E27FC236}">
                <a16:creationId xmlns:a16="http://schemas.microsoft.com/office/drawing/2014/main" id="{0C1B363F-785B-4587-AE4E-5474AA19886A}"/>
              </a:ext>
            </a:extLst>
          </p:cNvPr>
          <p:cNvGraphicFramePr>
            <a:graphicFrameLocks/>
          </p:cNvGraphicFramePr>
          <p:nvPr>
            <p:extLst>
              <p:ext uri="{D42A27DB-BD31-4B8C-83A1-F6EECF244321}">
                <p14:modId xmlns:p14="http://schemas.microsoft.com/office/powerpoint/2010/main" val="1714235741"/>
              </p:ext>
            </p:extLst>
          </p:nvPr>
        </p:nvGraphicFramePr>
        <p:xfrm>
          <a:off x="1170432" y="1472184"/>
          <a:ext cx="466344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a:extLst>
              <a:ext uri="{FF2B5EF4-FFF2-40B4-BE49-F238E27FC236}">
                <a16:creationId xmlns:a16="http://schemas.microsoft.com/office/drawing/2014/main" id="{56846E42-6F88-4351-94C4-15AFD27F9EB6}"/>
              </a:ext>
            </a:extLst>
          </p:cNvPr>
          <p:cNvGraphicFramePr>
            <a:graphicFrameLocks/>
          </p:cNvGraphicFramePr>
          <p:nvPr>
            <p:extLst>
              <p:ext uri="{D42A27DB-BD31-4B8C-83A1-F6EECF244321}">
                <p14:modId xmlns:p14="http://schemas.microsoft.com/office/powerpoint/2010/main" val="3960023352"/>
              </p:ext>
            </p:extLst>
          </p:nvPr>
        </p:nvGraphicFramePr>
        <p:xfrm>
          <a:off x="6272784" y="1470754"/>
          <a:ext cx="4663440"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Chart 41">
            <a:extLst>
              <a:ext uri="{FF2B5EF4-FFF2-40B4-BE49-F238E27FC236}">
                <a16:creationId xmlns:a16="http://schemas.microsoft.com/office/drawing/2014/main" id="{E6388116-D518-4A9A-90B6-F419AD8A35CC}"/>
              </a:ext>
            </a:extLst>
          </p:cNvPr>
          <p:cNvGraphicFramePr>
            <a:graphicFrameLocks/>
          </p:cNvGraphicFramePr>
          <p:nvPr>
            <p:extLst>
              <p:ext uri="{D42A27DB-BD31-4B8C-83A1-F6EECF244321}">
                <p14:modId xmlns:p14="http://schemas.microsoft.com/office/powerpoint/2010/main" val="2212159358"/>
              </p:ext>
            </p:extLst>
          </p:nvPr>
        </p:nvGraphicFramePr>
        <p:xfrm>
          <a:off x="1166312" y="4188708"/>
          <a:ext cx="4663440" cy="1828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Chart 46">
            <a:extLst>
              <a:ext uri="{FF2B5EF4-FFF2-40B4-BE49-F238E27FC236}">
                <a16:creationId xmlns:a16="http://schemas.microsoft.com/office/drawing/2014/main" id="{072C7DD1-E8FB-4549-BA96-14D0B5BC9F2A}"/>
              </a:ext>
            </a:extLst>
          </p:cNvPr>
          <p:cNvGraphicFramePr>
            <a:graphicFrameLocks/>
          </p:cNvGraphicFramePr>
          <p:nvPr>
            <p:extLst>
              <p:ext uri="{D42A27DB-BD31-4B8C-83A1-F6EECF244321}">
                <p14:modId xmlns:p14="http://schemas.microsoft.com/office/powerpoint/2010/main" val="1229459997"/>
              </p:ext>
            </p:extLst>
          </p:nvPr>
        </p:nvGraphicFramePr>
        <p:xfrm>
          <a:off x="6272784" y="4186973"/>
          <a:ext cx="4663439" cy="1828800"/>
        </p:xfrm>
        <a:graphic>
          <a:graphicData uri="http://schemas.openxmlformats.org/drawingml/2006/chart">
            <c:chart xmlns:c="http://schemas.openxmlformats.org/drawingml/2006/chart" xmlns:r="http://schemas.openxmlformats.org/officeDocument/2006/relationships" r:id="rId7"/>
          </a:graphicData>
        </a:graphic>
      </p:graphicFrame>
      <p:sp>
        <p:nvSpPr>
          <p:cNvPr id="3" name="Isosceles Triangle 2">
            <a:extLst>
              <a:ext uri="{FF2B5EF4-FFF2-40B4-BE49-F238E27FC236}">
                <a16:creationId xmlns:a16="http://schemas.microsoft.com/office/drawing/2014/main" id="{807387E1-7F1F-4961-9BD8-265DE86CC0C7}"/>
              </a:ext>
            </a:extLst>
          </p:cNvPr>
          <p:cNvSpPr/>
          <p:nvPr/>
        </p:nvSpPr>
        <p:spPr>
          <a:xfrm rot="5400000">
            <a:off x="466344" y="4840966"/>
            <a:ext cx="1038013" cy="113044"/>
          </a:xfrm>
          <a:prstGeom prst="triangle">
            <a:avLst/>
          </a:prstGeom>
          <a:solidFill>
            <a:srgbClr val="1F4E78"/>
          </a:solidFill>
          <a:ln w="158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a:extLst>
              <a:ext uri="{FF2B5EF4-FFF2-40B4-BE49-F238E27FC236}">
                <a16:creationId xmlns:a16="http://schemas.microsoft.com/office/drawing/2014/main" id="{855DE436-C0B5-44DC-8BEC-867FFD9DDE5D}"/>
              </a:ext>
            </a:extLst>
          </p:cNvPr>
          <p:cNvSpPr/>
          <p:nvPr/>
        </p:nvSpPr>
        <p:spPr>
          <a:xfrm rot="16200000">
            <a:off x="10698480" y="2138545"/>
            <a:ext cx="1038013" cy="113044"/>
          </a:xfrm>
          <a:prstGeom prst="triangle">
            <a:avLst/>
          </a:prstGeom>
          <a:solidFill>
            <a:srgbClr val="1F4E78"/>
          </a:solidFill>
          <a:ln w="158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CEF9D2A5-0E33-4FF0-BE2A-63D966109BB2}"/>
              </a:ext>
            </a:extLst>
          </p:cNvPr>
          <p:cNvSpPr/>
          <p:nvPr/>
        </p:nvSpPr>
        <p:spPr>
          <a:xfrm rot="16200000">
            <a:off x="10700591" y="4921452"/>
            <a:ext cx="1038013" cy="113044"/>
          </a:xfrm>
          <a:prstGeom prst="triangle">
            <a:avLst/>
          </a:prstGeom>
          <a:solidFill>
            <a:srgbClr val="1F4E78"/>
          </a:solidFill>
          <a:ln w="158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D1A9046-29EC-4C5D-8441-131850B34CD0}"/>
              </a:ext>
            </a:extLst>
          </p:cNvPr>
          <p:cNvSpPr/>
          <p:nvPr/>
        </p:nvSpPr>
        <p:spPr>
          <a:xfrm>
            <a:off x="64340" y="1655064"/>
            <a:ext cx="831818" cy="1080110"/>
          </a:xfrm>
          <a:prstGeom prst="rect">
            <a:avLst/>
          </a:prstGeom>
          <a:solidFill>
            <a:schemeClr val="bg1">
              <a:lumMod val="9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EF28AF4-7144-4770-A89C-7CD462B771E9}"/>
              </a:ext>
            </a:extLst>
          </p:cNvPr>
          <p:cNvSpPr txBox="1"/>
          <p:nvPr/>
        </p:nvSpPr>
        <p:spPr>
          <a:xfrm>
            <a:off x="64340" y="2193295"/>
            <a:ext cx="848268" cy="400110"/>
          </a:xfrm>
          <a:prstGeom prst="rect">
            <a:avLst/>
          </a:prstGeom>
          <a:noFill/>
        </p:spPr>
        <p:txBody>
          <a:bodyPr wrap="square" rtlCol="0">
            <a:spAutoFit/>
          </a:bodyPr>
          <a:lstStyle/>
          <a:p>
            <a:r>
              <a:rPr lang="en-US" sz="1000" b="1" dirty="0">
                <a:solidFill>
                  <a:schemeClr val="accent1">
                    <a:lumMod val="75000"/>
                  </a:schemeClr>
                </a:solidFill>
                <a:latin typeface="Verdana" panose="020B0604030504040204" pitchFamily="34" charset="0"/>
                <a:ea typeface="Verdana" panose="020B0604030504040204" pitchFamily="34" charset="0"/>
              </a:rPr>
              <a:t>Ind Avg : </a:t>
            </a:r>
          </a:p>
          <a:p>
            <a:r>
              <a:rPr lang="en-US" sz="1000" b="1" dirty="0">
                <a:solidFill>
                  <a:schemeClr val="accent1">
                    <a:lumMod val="75000"/>
                  </a:schemeClr>
                </a:solidFill>
                <a:latin typeface="Verdana" panose="020B0604030504040204" pitchFamily="34" charset="0"/>
                <a:ea typeface="Verdana" panose="020B0604030504040204" pitchFamily="34" charset="0"/>
              </a:rPr>
              <a:t>  4.4%</a:t>
            </a:r>
            <a:r>
              <a:rPr lang="en-US" sz="1000" i="1" dirty="0">
                <a:solidFill>
                  <a:schemeClr val="accent1">
                    <a:lumMod val="75000"/>
                  </a:schemeClr>
                </a:solidFill>
                <a:highlight>
                  <a:srgbClr val="FFFF00"/>
                </a:highlight>
                <a:latin typeface="Verdana" panose="020B0604030504040204" pitchFamily="34" charset="0"/>
                <a:ea typeface="Verdana" panose="020B0604030504040204" pitchFamily="34" charset="0"/>
              </a:rPr>
              <a:t> </a:t>
            </a:r>
          </a:p>
        </p:txBody>
      </p:sp>
      <p:sp>
        <p:nvSpPr>
          <p:cNvPr id="58" name="TextBox 57">
            <a:extLst>
              <a:ext uri="{FF2B5EF4-FFF2-40B4-BE49-F238E27FC236}">
                <a16:creationId xmlns:a16="http://schemas.microsoft.com/office/drawing/2014/main" id="{FA3566E1-E9DB-4A05-8D89-F647AFF1C70B}"/>
              </a:ext>
            </a:extLst>
          </p:cNvPr>
          <p:cNvSpPr txBox="1"/>
          <p:nvPr/>
        </p:nvSpPr>
        <p:spPr>
          <a:xfrm>
            <a:off x="133305" y="1793664"/>
            <a:ext cx="792062" cy="400110"/>
          </a:xfrm>
          <a:prstGeom prst="rect">
            <a:avLst/>
          </a:prstGeom>
          <a:noFill/>
        </p:spPr>
        <p:txBody>
          <a:bodyPr wrap="square" rtlCol="0">
            <a:spAutoFit/>
          </a:bodyPr>
          <a:lstStyle/>
          <a:p>
            <a:r>
              <a:rPr lang="en-US" sz="1000" b="1" dirty="0">
                <a:solidFill>
                  <a:srgbClr val="AA9262"/>
                </a:solidFill>
                <a:latin typeface="Verdana" panose="020B0604030504040204" pitchFamily="34" charset="0"/>
                <a:ea typeface="Verdana" panose="020B0604030504040204" pitchFamily="34" charset="0"/>
              </a:rPr>
              <a:t>ABO : </a:t>
            </a:r>
          </a:p>
          <a:p>
            <a:r>
              <a:rPr lang="en-US" sz="1000" b="1" dirty="0">
                <a:solidFill>
                  <a:srgbClr val="AA9262"/>
                </a:solidFill>
                <a:latin typeface="Verdana" panose="020B0604030504040204" pitchFamily="34" charset="0"/>
                <a:ea typeface="Verdana" panose="020B0604030504040204" pitchFamily="34" charset="0"/>
              </a:rPr>
              <a:t>3.4%</a:t>
            </a:r>
            <a:r>
              <a:rPr lang="en-US" sz="1000" i="1" dirty="0">
                <a:solidFill>
                  <a:srgbClr val="AA9262"/>
                </a:solidFill>
                <a:latin typeface="Verdana" panose="020B0604030504040204" pitchFamily="34" charset="0"/>
                <a:ea typeface="Verdana" panose="020B0604030504040204" pitchFamily="34" charset="0"/>
              </a:rPr>
              <a:t> </a:t>
            </a:r>
          </a:p>
        </p:txBody>
      </p:sp>
      <p:sp>
        <p:nvSpPr>
          <p:cNvPr id="64" name="Isosceles Triangle 63">
            <a:extLst>
              <a:ext uri="{FF2B5EF4-FFF2-40B4-BE49-F238E27FC236}">
                <a16:creationId xmlns:a16="http://schemas.microsoft.com/office/drawing/2014/main" id="{3A99471B-7E8A-4DCF-82E7-1BC44043D0B9}"/>
              </a:ext>
            </a:extLst>
          </p:cNvPr>
          <p:cNvSpPr/>
          <p:nvPr/>
        </p:nvSpPr>
        <p:spPr>
          <a:xfrm rot="5400000">
            <a:off x="464695" y="2121102"/>
            <a:ext cx="1038013" cy="113044"/>
          </a:xfrm>
          <a:prstGeom prst="triangle">
            <a:avLst/>
          </a:prstGeom>
          <a:solidFill>
            <a:srgbClr val="1F4E78"/>
          </a:solidFill>
          <a:ln w="158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434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EA7EA0-451B-4FF1-8581-1613107FADDF}"/>
              </a:ext>
            </a:extLst>
          </p:cNvPr>
          <p:cNvCxnSpPr/>
          <p:nvPr/>
        </p:nvCxnSpPr>
        <p:spPr>
          <a:xfrm>
            <a:off x="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6F0A7B0-1835-421E-A099-BB3B34763496}"/>
              </a:ext>
            </a:extLst>
          </p:cNvPr>
          <p:cNvSpPr txBox="1">
            <a:spLocks/>
          </p:cNvSpPr>
          <p:nvPr/>
        </p:nvSpPr>
        <p:spPr>
          <a:xfrm>
            <a:off x="119336" y="88915"/>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Contents</a:t>
            </a:r>
          </a:p>
        </p:txBody>
      </p:sp>
      <p:sp>
        <p:nvSpPr>
          <p:cNvPr id="5" name="TextBox 4">
            <a:extLst>
              <a:ext uri="{FF2B5EF4-FFF2-40B4-BE49-F238E27FC236}">
                <a16:creationId xmlns:a16="http://schemas.microsoft.com/office/drawing/2014/main" id="{C0BC030E-0E93-444C-9227-861B98946CF4}"/>
              </a:ext>
            </a:extLst>
          </p:cNvPr>
          <p:cNvSpPr txBox="1"/>
          <p:nvPr/>
        </p:nvSpPr>
        <p:spPr>
          <a:xfrm>
            <a:off x="1775520" y="1218555"/>
            <a:ext cx="7589813" cy="4420890"/>
          </a:xfrm>
          <a:prstGeom prst="rect">
            <a:avLst/>
          </a:prstGeom>
          <a:noFill/>
        </p:spPr>
        <p:txBody>
          <a:bodyPr wrap="square" rtlCol="0">
            <a:spAutoFit/>
          </a:bodyPr>
          <a:lstStyle/>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Ahli Bank Overview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Operating Environment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Financial Performance </a:t>
            </a:r>
          </a:p>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Digital Transformation</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Key Focus Areas</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Way Forward </a:t>
            </a:r>
          </a:p>
        </p:txBody>
      </p:sp>
    </p:spTree>
    <p:extLst>
      <p:ext uri="{BB962C8B-B14F-4D97-AF65-F5344CB8AC3E}">
        <p14:creationId xmlns:p14="http://schemas.microsoft.com/office/powerpoint/2010/main" val="115552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xfrm>
            <a:off x="9725827" y="6525344"/>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18</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6" name="Straight Connector 15"/>
          <p:cNvCxnSpPr/>
          <p:nvPr/>
        </p:nvCxnSpPr>
        <p:spPr>
          <a:xfrm>
            <a:off x="0" y="61784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116721" y="124562"/>
            <a:ext cx="892899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Digital Transformation Strategy</a:t>
            </a:r>
          </a:p>
        </p:txBody>
      </p:sp>
      <p:sp>
        <p:nvSpPr>
          <p:cNvPr id="20" name="TextBox 19">
            <a:extLst>
              <a:ext uri="{FF2B5EF4-FFF2-40B4-BE49-F238E27FC236}">
                <a16:creationId xmlns:a16="http://schemas.microsoft.com/office/drawing/2014/main" id="{86D3C66F-4F70-4B89-9F42-925202D92CFE}"/>
              </a:ext>
            </a:extLst>
          </p:cNvPr>
          <p:cNvSpPr txBox="1"/>
          <p:nvPr/>
        </p:nvSpPr>
        <p:spPr>
          <a:xfrm>
            <a:off x="1058536" y="1061181"/>
            <a:ext cx="9996867" cy="338554"/>
          </a:xfrm>
          <a:prstGeom prst="rect">
            <a:avLst/>
          </a:prstGeom>
          <a:noFill/>
        </p:spPr>
        <p:txBody>
          <a:bodyPr wrap="square" rtlCol="0">
            <a:spAutoFit/>
          </a:bodyPr>
          <a:lstStyle/>
          <a:p>
            <a:pPr lvl="0" algn="ctr" eaLnBrk="0" hangingPunct="0">
              <a:defRPr/>
            </a:pPr>
            <a:r>
              <a:rPr kumimoji="0" lang="en-US" sz="1600" b="1" i="0" u="none" strike="noStrike" kern="0" cap="none" spc="0" normalizeH="0" baseline="0" noProof="0" dirty="0">
                <a:ln>
                  <a:noFill/>
                </a:ln>
                <a:solidFill>
                  <a:srgbClr val="2F5497"/>
                </a:solidFill>
                <a:effectLst/>
                <a:uLnTx/>
                <a:uFillTx/>
                <a:latin typeface="+mj-lt"/>
                <a:ea typeface="ＭＳ Ｐゴシック"/>
                <a:cs typeface="Calibri" panose="020F0502020204030204" pitchFamily="34" charset="0"/>
              </a:rPr>
              <a:t>A well defined 3 year Digital Transformation Roadmap</a:t>
            </a:r>
          </a:p>
        </p:txBody>
      </p:sp>
      <p:cxnSp>
        <p:nvCxnSpPr>
          <p:cNvPr id="23" name="Straight Connector 22">
            <a:extLst>
              <a:ext uri="{FF2B5EF4-FFF2-40B4-BE49-F238E27FC236}">
                <a16:creationId xmlns:a16="http://schemas.microsoft.com/office/drawing/2014/main" id="{4E9A3472-6394-4BC5-BE2C-59CE7C6453FA}"/>
              </a:ext>
            </a:extLst>
          </p:cNvPr>
          <p:cNvCxnSpPr/>
          <p:nvPr/>
        </p:nvCxnSpPr>
        <p:spPr>
          <a:xfrm>
            <a:off x="1176242" y="3418377"/>
            <a:ext cx="10241280"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8E2294-A647-40D2-8D30-92AFF0EAAB74}"/>
              </a:ext>
            </a:extLst>
          </p:cNvPr>
          <p:cNvSpPr txBox="1"/>
          <p:nvPr/>
        </p:nvSpPr>
        <p:spPr>
          <a:xfrm>
            <a:off x="930784" y="2341299"/>
            <a:ext cx="3255401" cy="840230"/>
          </a:xfrm>
          <a:prstGeom prst="rect">
            <a:avLst/>
          </a:prstGeom>
          <a:noFill/>
        </p:spPr>
        <p:txBody>
          <a:bodyPr wrap="square" rtlCol="0">
            <a:spAutoFit/>
          </a:bodyPr>
          <a:lstStyle/>
          <a:p>
            <a:pPr>
              <a:lnSpc>
                <a:spcPct val="90000"/>
              </a:lnSpc>
              <a:defRPr/>
            </a:pPr>
            <a:r>
              <a:rPr lang="en-US" kern="0" dirty="0">
                <a:solidFill>
                  <a:schemeClr val="accent1">
                    <a:lumMod val="75000"/>
                  </a:schemeClr>
                </a:solidFill>
                <a:latin typeface="Calibri" panose="020F0502020204030204"/>
                <a:cs typeface="Calibri" panose="020F0502020204030204" pitchFamily="34" charset="0"/>
              </a:rPr>
              <a:t>Offer best in class customer experience across all digital touchpoints</a:t>
            </a:r>
            <a:endParaRPr lang="en-IN" kern="0" dirty="0">
              <a:solidFill>
                <a:schemeClr val="accent1">
                  <a:lumMod val="75000"/>
                </a:schemeClr>
              </a:solidFill>
              <a:latin typeface="Calibri" panose="020F0502020204030204"/>
              <a:cs typeface="Calibri" panose="020F0502020204030204" pitchFamily="34" charset="0"/>
            </a:endParaRPr>
          </a:p>
        </p:txBody>
      </p:sp>
      <p:sp>
        <p:nvSpPr>
          <p:cNvPr id="25" name="TextBox 24">
            <a:extLst>
              <a:ext uri="{FF2B5EF4-FFF2-40B4-BE49-F238E27FC236}">
                <a16:creationId xmlns:a16="http://schemas.microsoft.com/office/drawing/2014/main" id="{A733D12C-D1F9-439B-B7A5-8698D5B5FE7A}"/>
              </a:ext>
            </a:extLst>
          </p:cNvPr>
          <p:cNvSpPr txBox="1"/>
          <p:nvPr/>
        </p:nvSpPr>
        <p:spPr>
          <a:xfrm>
            <a:off x="8396145" y="3963557"/>
            <a:ext cx="3123033" cy="1089529"/>
          </a:xfrm>
          <a:prstGeom prst="rect">
            <a:avLst/>
          </a:prstGeom>
          <a:noFill/>
        </p:spPr>
        <p:txBody>
          <a:bodyPr wrap="square" rtlCol="0">
            <a:spAutoFit/>
          </a:bodyPr>
          <a:lstStyle>
            <a:defPPr>
              <a:defRPr lang="en-US"/>
            </a:defPPr>
            <a:lvl1pPr marL="171450" indent="-171450">
              <a:lnSpc>
                <a:spcPct val="90000"/>
              </a:lnSpc>
              <a:buFont typeface="Wingdings" panose="05000000000000000000" pitchFamily="2" charset="2"/>
              <a:buChar char="§"/>
              <a:defRPr sz="1400" kern="0">
                <a:solidFill>
                  <a:schemeClr val="accent1">
                    <a:lumMod val="75000"/>
                  </a:schemeClr>
                </a:solidFill>
                <a:latin typeface="Calibri" panose="020F0502020204030204"/>
                <a:cs typeface="Calibri" panose="020F0502020204030204" pitchFamily="34" charset="0"/>
              </a:defRPr>
            </a:lvl1pPr>
          </a:lstStyle>
          <a:p>
            <a:pPr marL="0" indent="0">
              <a:buNone/>
            </a:pPr>
            <a:r>
              <a:rPr lang="en-US" sz="1800" dirty="0"/>
              <a:t>Build an Agile organization culture to meet changing customer needs</a:t>
            </a:r>
          </a:p>
          <a:p>
            <a:endParaRPr lang="en-US" sz="1800" dirty="0"/>
          </a:p>
        </p:txBody>
      </p:sp>
      <p:sp>
        <p:nvSpPr>
          <p:cNvPr id="40" name="TextBox 39">
            <a:extLst>
              <a:ext uri="{FF2B5EF4-FFF2-40B4-BE49-F238E27FC236}">
                <a16:creationId xmlns:a16="http://schemas.microsoft.com/office/drawing/2014/main" id="{E886F12F-BBD0-4D8D-9C1A-0452CFC306BD}"/>
              </a:ext>
            </a:extLst>
          </p:cNvPr>
          <p:cNvSpPr txBox="1"/>
          <p:nvPr/>
        </p:nvSpPr>
        <p:spPr>
          <a:xfrm>
            <a:off x="924116" y="3893023"/>
            <a:ext cx="3057408" cy="1089529"/>
          </a:xfrm>
          <a:prstGeom prst="rect">
            <a:avLst/>
          </a:prstGeom>
          <a:noFill/>
        </p:spPr>
        <p:txBody>
          <a:bodyPr wrap="square" rtlCol="0">
            <a:spAutoFit/>
          </a:bodyPr>
          <a:lstStyle>
            <a:defPPr>
              <a:defRPr lang="en-US"/>
            </a:defPPr>
            <a:lvl1pPr marL="171450" indent="-171450">
              <a:lnSpc>
                <a:spcPct val="90000"/>
              </a:lnSpc>
              <a:buFont typeface="Wingdings" panose="05000000000000000000" pitchFamily="2" charset="2"/>
              <a:buChar char="§"/>
              <a:defRPr sz="1400" kern="0">
                <a:solidFill>
                  <a:schemeClr val="accent1">
                    <a:lumMod val="75000"/>
                  </a:schemeClr>
                </a:solidFill>
                <a:latin typeface="Calibri" panose="020F0502020204030204"/>
                <a:cs typeface="Calibri" panose="020F0502020204030204" pitchFamily="34" charset="0"/>
              </a:defRPr>
            </a:lvl1pPr>
          </a:lstStyle>
          <a:p>
            <a:pPr marL="0" indent="0">
              <a:buNone/>
            </a:pPr>
            <a:r>
              <a:rPr lang="en-US" sz="1800" dirty="0"/>
              <a:t>Offer innovative products &amp; services through collaboration with Fintechs</a:t>
            </a:r>
          </a:p>
          <a:p>
            <a:endParaRPr lang="en-US" sz="1800" dirty="0"/>
          </a:p>
        </p:txBody>
      </p:sp>
      <p:sp>
        <p:nvSpPr>
          <p:cNvPr id="41" name="TextBox 40">
            <a:extLst>
              <a:ext uri="{FF2B5EF4-FFF2-40B4-BE49-F238E27FC236}">
                <a16:creationId xmlns:a16="http://schemas.microsoft.com/office/drawing/2014/main" id="{9343829D-E547-4B00-ABEB-792F4702B402}"/>
              </a:ext>
            </a:extLst>
          </p:cNvPr>
          <p:cNvSpPr txBox="1"/>
          <p:nvPr/>
        </p:nvSpPr>
        <p:spPr>
          <a:xfrm>
            <a:off x="8396145" y="2289697"/>
            <a:ext cx="3123032" cy="1089529"/>
          </a:xfrm>
          <a:prstGeom prst="rect">
            <a:avLst/>
          </a:prstGeom>
          <a:noFill/>
        </p:spPr>
        <p:txBody>
          <a:bodyPr wrap="square" rtlCol="0">
            <a:spAutoFit/>
          </a:bodyPr>
          <a:lstStyle>
            <a:defPPr>
              <a:defRPr lang="en-US"/>
            </a:defPPr>
            <a:lvl1pPr marL="171450" indent="-171450">
              <a:lnSpc>
                <a:spcPct val="90000"/>
              </a:lnSpc>
              <a:buFont typeface="Wingdings" panose="05000000000000000000" pitchFamily="2" charset="2"/>
              <a:buChar char="§"/>
              <a:defRPr sz="1400" kern="0">
                <a:solidFill>
                  <a:schemeClr val="accent1">
                    <a:lumMod val="75000"/>
                  </a:schemeClr>
                </a:solidFill>
                <a:latin typeface="Calibri" panose="020F0502020204030204"/>
                <a:cs typeface="Calibri" panose="020F0502020204030204" pitchFamily="34" charset="0"/>
              </a:defRPr>
            </a:lvl1pPr>
          </a:lstStyle>
          <a:p>
            <a:pPr marL="0" indent="0">
              <a:buNone/>
            </a:pPr>
            <a:r>
              <a:rPr lang="en-US" sz="1800" dirty="0"/>
              <a:t>Instant customer servicing aimed at reducing Turn around time for the customers </a:t>
            </a:r>
          </a:p>
          <a:p>
            <a:endParaRPr lang="en-US" sz="1800" dirty="0"/>
          </a:p>
        </p:txBody>
      </p:sp>
      <p:grpSp>
        <p:nvGrpSpPr>
          <p:cNvPr id="43" name="Group 42">
            <a:extLst>
              <a:ext uri="{FF2B5EF4-FFF2-40B4-BE49-F238E27FC236}">
                <a16:creationId xmlns:a16="http://schemas.microsoft.com/office/drawing/2014/main" id="{29E8BC71-24BC-4C0F-9371-0AD4C55775DF}"/>
              </a:ext>
            </a:extLst>
          </p:cNvPr>
          <p:cNvGrpSpPr/>
          <p:nvPr/>
        </p:nvGrpSpPr>
        <p:grpSpPr>
          <a:xfrm>
            <a:off x="4248659" y="1738282"/>
            <a:ext cx="3694793" cy="3363082"/>
            <a:chOff x="4287969" y="2110664"/>
            <a:chExt cx="3694793" cy="3363082"/>
          </a:xfrm>
        </p:grpSpPr>
        <p:sp>
          <p:nvSpPr>
            <p:cNvPr id="45" name="Oval 44">
              <a:extLst>
                <a:ext uri="{FF2B5EF4-FFF2-40B4-BE49-F238E27FC236}">
                  <a16:creationId xmlns:a16="http://schemas.microsoft.com/office/drawing/2014/main" id="{A7495113-5BA8-4D04-A42D-6A42EF2C20F4}"/>
                </a:ext>
              </a:extLst>
            </p:cNvPr>
            <p:cNvSpPr/>
            <p:nvPr/>
          </p:nvSpPr>
          <p:spPr>
            <a:xfrm>
              <a:off x="4544200" y="3821713"/>
              <a:ext cx="1562011" cy="1420383"/>
            </a:xfrm>
            <a:prstGeom prst="ellipse">
              <a:avLst/>
            </a:prstGeom>
            <a:solidFill>
              <a:schemeClr val="bg1">
                <a:lumMod val="95000"/>
              </a:schemeClr>
            </a:solidFill>
            <a:ln>
              <a:noFill/>
            </a:ln>
            <a:effectLst>
              <a:innerShdw blurRad="508000" dist="254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22335F8B-7F42-441A-B41A-887F5BE7E18C}"/>
                </a:ext>
              </a:extLst>
            </p:cNvPr>
            <p:cNvSpPr/>
            <p:nvPr/>
          </p:nvSpPr>
          <p:spPr>
            <a:xfrm>
              <a:off x="4534269" y="2319398"/>
              <a:ext cx="1562011" cy="1420383"/>
            </a:xfrm>
            <a:prstGeom prst="ellipse">
              <a:avLst/>
            </a:prstGeom>
            <a:solidFill>
              <a:schemeClr val="bg1">
                <a:lumMod val="95000"/>
              </a:schemeClr>
            </a:solidFill>
            <a:ln>
              <a:noFill/>
            </a:ln>
            <a:effectLst>
              <a:innerShdw blurRad="508000" dist="254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48030F1D-EA73-4A90-BF22-F0767DE544CD}"/>
                </a:ext>
              </a:extLst>
            </p:cNvPr>
            <p:cNvSpPr/>
            <p:nvPr/>
          </p:nvSpPr>
          <p:spPr>
            <a:xfrm>
              <a:off x="6154456" y="2345344"/>
              <a:ext cx="1562011" cy="1420383"/>
            </a:xfrm>
            <a:prstGeom prst="ellipse">
              <a:avLst/>
            </a:prstGeom>
            <a:solidFill>
              <a:schemeClr val="bg1">
                <a:lumMod val="95000"/>
              </a:schemeClr>
            </a:solidFill>
            <a:ln>
              <a:noFill/>
            </a:ln>
            <a:effectLst>
              <a:innerShdw blurRad="508000" dist="254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66769C86-FD58-41E4-8259-A23BDF9534FD}"/>
                </a:ext>
              </a:extLst>
            </p:cNvPr>
            <p:cNvSpPr/>
            <p:nvPr/>
          </p:nvSpPr>
          <p:spPr>
            <a:xfrm>
              <a:off x="6154456" y="3821979"/>
              <a:ext cx="1562011" cy="1420383"/>
            </a:xfrm>
            <a:prstGeom prst="ellipse">
              <a:avLst/>
            </a:prstGeom>
            <a:solidFill>
              <a:schemeClr val="bg1">
                <a:lumMod val="95000"/>
              </a:schemeClr>
            </a:solidFill>
            <a:ln>
              <a:noFill/>
            </a:ln>
            <a:effectLst>
              <a:innerShdw blurRad="508000" dist="254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9" name="Freeform 5">
              <a:extLst>
                <a:ext uri="{FF2B5EF4-FFF2-40B4-BE49-F238E27FC236}">
                  <a16:creationId xmlns:a16="http://schemas.microsoft.com/office/drawing/2014/main" id="{698E8C3D-B08C-4B6B-94FE-3B9DB9BF8D3B}"/>
                </a:ext>
              </a:extLst>
            </p:cNvPr>
            <p:cNvSpPr>
              <a:spLocks noEditPoints="1"/>
            </p:cNvSpPr>
            <p:nvPr/>
          </p:nvSpPr>
          <p:spPr bwMode="auto">
            <a:xfrm>
              <a:off x="4287969" y="2110664"/>
              <a:ext cx="2078170" cy="1890840"/>
            </a:xfrm>
            <a:custGeom>
              <a:avLst/>
              <a:gdLst>
                <a:gd name="T0" fmla="*/ 362 w 724"/>
                <a:gd name="T1" fmla="*/ 724 h 724"/>
                <a:gd name="T2" fmla="*/ 0 w 724"/>
                <a:gd name="T3" fmla="*/ 362 h 724"/>
                <a:gd name="T4" fmla="*/ 362 w 724"/>
                <a:gd name="T5" fmla="*/ 0 h 724"/>
                <a:gd name="T6" fmla="*/ 724 w 724"/>
                <a:gd name="T7" fmla="*/ 362 h 724"/>
                <a:gd name="T8" fmla="*/ 362 w 724"/>
                <a:gd name="T9" fmla="*/ 724 h 724"/>
                <a:gd name="T10" fmla="*/ 362 w 724"/>
                <a:gd name="T11" fmla="*/ 160 h 724"/>
                <a:gd name="T12" fmla="*/ 160 w 724"/>
                <a:gd name="T13" fmla="*/ 362 h 724"/>
                <a:gd name="T14" fmla="*/ 362 w 724"/>
                <a:gd name="T15" fmla="*/ 564 h 724"/>
                <a:gd name="T16" fmla="*/ 564 w 724"/>
                <a:gd name="T17" fmla="*/ 362 h 724"/>
                <a:gd name="T18" fmla="*/ 362 w 724"/>
                <a:gd name="T19" fmla="*/ 16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4" h="724">
                  <a:moveTo>
                    <a:pt x="362" y="724"/>
                  </a:moveTo>
                  <a:cubicBezTo>
                    <a:pt x="162" y="724"/>
                    <a:pt x="0" y="561"/>
                    <a:pt x="0" y="362"/>
                  </a:cubicBezTo>
                  <a:cubicBezTo>
                    <a:pt x="0" y="162"/>
                    <a:pt x="162" y="0"/>
                    <a:pt x="362" y="0"/>
                  </a:cubicBezTo>
                  <a:cubicBezTo>
                    <a:pt x="561" y="0"/>
                    <a:pt x="724" y="162"/>
                    <a:pt x="724" y="362"/>
                  </a:cubicBezTo>
                  <a:cubicBezTo>
                    <a:pt x="724" y="561"/>
                    <a:pt x="561" y="724"/>
                    <a:pt x="362" y="724"/>
                  </a:cubicBezTo>
                  <a:close/>
                  <a:moveTo>
                    <a:pt x="362" y="160"/>
                  </a:moveTo>
                  <a:cubicBezTo>
                    <a:pt x="250" y="160"/>
                    <a:pt x="160" y="251"/>
                    <a:pt x="160" y="362"/>
                  </a:cubicBezTo>
                  <a:cubicBezTo>
                    <a:pt x="160" y="473"/>
                    <a:pt x="250" y="564"/>
                    <a:pt x="362" y="564"/>
                  </a:cubicBezTo>
                  <a:cubicBezTo>
                    <a:pt x="473" y="564"/>
                    <a:pt x="564" y="473"/>
                    <a:pt x="564" y="362"/>
                  </a:cubicBezTo>
                  <a:cubicBezTo>
                    <a:pt x="564" y="251"/>
                    <a:pt x="473" y="160"/>
                    <a:pt x="362" y="160"/>
                  </a:cubicBezTo>
                  <a:close/>
                </a:path>
              </a:pathLst>
            </a:custGeom>
            <a:gradFill flip="none" rotWithShape="1">
              <a:gsLst>
                <a:gs pos="0">
                  <a:schemeClr val="tx2"/>
                </a:gs>
                <a:gs pos="100000">
                  <a:schemeClr val="tx2">
                    <a:lumMod val="75000"/>
                  </a:schemeClr>
                </a:gs>
              </a:gsLst>
              <a:lin ang="189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1" name="Freeform 6">
              <a:extLst>
                <a:ext uri="{FF2B5EF4-FFF2-40B4-BE49-F238E27FC236}">
                  <a16:creationId xmlns:a16="http://schemas.microsoft.com/office/drawing/2014/main" id="{C3DDB5E2-61DC-4949-BB40-C20D38DACF6D}"/>
                </a:ext>
              </a:extLst>
            </p:cNvPr>
            <p:cNvSpPr>
              <a:spLocks noEditPoints="1"/>
            </p:cNvSpPr>
            <p:nvPr/>
          </p:nvSpPr>
          <p:spPr bwMode="auto">
            <a:xfrm>
              <a:off x="5907008" y="2110664"/>
              <a:ext cx="2075754" cy="1890840"/>
            </a:xfrm>
            <a:custGeom>
              <a:avLst/>
              <a:gdLst>
                <a:gd name="T0" fmla="*/ 361 w 723"/>
                <a:gd name="T1" fmla="*/ 724 h 724"/>
                <a:gd name="T2" fmla="*/ 0 w 723"/>
                <a:gd name="T3" fmla="*/ 362 h 724"/>
                <a:gd name="T4" fmla="*/ 361 w 723"/>
                <a:gd name="T5" fmla="*/ 0 h 724"/>
                <a:gd name="T6" fmla="*/ 723 w 723"/>
                <a:gd name="T7" fmla="*/ 362 h 724"/>
                <a:gd name="T8" fmla="*/ 361 w 723"/>
                <a:gd name="T9" fmla="*/ 724 h 724"/>
                <a:gd name="T10" fmla="*/ 361 w 723"/>
                <a:gd name="T11" fmla="*/ 160 h 724"/>
                <a:gd name="T12" fmla="*/ 160 w 723"/>
                <a:gd name="T13" fmla="*/ 362 h 724"/>
                <a:gd name="T14" fmla="*/ 361 w 723"/>
                <a:gd name="T15" fmla="*/ 564 h 724"/>
                <a:gd name="T16" fmla="*/ 563 w 723"/>
                <a:gd name="T17" fmla="*/ 362 h 724"/>
                <a:gd name="T18" fmla="*/ 361 w 723"/>
                <a:gd name="T19" fmla="*/ 16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3" h="724">
                  <a:moveTo>
                    <a:pt x="361" y="724"/>
                  </a:moveTo>
                  <a:cubicBezTo>
                    <a:pt x="162" y="724"/>
                    <a:pt x="0" y="561"/>
                    <a:pt x="0" y="362"/>
                  </a:cubicBezTo>
                  <a:cubicBezTo>
                    <a:pt x="0" y="162"/>
                    <a:pt x="162" y="0"/>
                    <a:pt x="361" y="0"/>
                  </a:cubicBezTo>
                  <a:cubicBezTo>
                    <a:pt x="561" y="0"/>
                    <a:pt x="723" y="162"/>
                    <a:pt x="723" y="362"/>
                  </a:cubicBezTo>
                  <a:cubicBezTo>
                    <a:pt x="723" y="561"/>
                    <a:pt x="561" y="724"/>
                    <a:pt x="361" y="724"/>
                  </a:cubicBezTo>
                  <a:close/>
                  <a:moveTo>
                    <a:pt x="361" y="160"/>
                  </a:moveTo>
                  <a:cubicBezTo>
                    <a:pt x="250" y="160"/>
                    <a:pt x="160" y="251"/>
                    <a:pt x="160" y="362"/>
                  </a:cubicBezTo>
                  <a:cubicBezTo>
                    <a:pt x="160" y="473"/>
                    <a:pt x="250" y="564"/>
                    <a:pt x="361" y="564"/>
                  </a:cubicBezTo>
                  <a:cubicBezTo>
                    <a:pt x="473" y="564"/>
                    <a:pt x="563" y="473"/>
                    <a:pt x="563" y="362"/>
                  </a:cubicBezTo>
                  <a:cubicBezTo>
                    <a:pt x="563" y="251"/>
                    <a:pt x="473" y="160"/>
                    <a:pt x="361" y="160"/>
                  </a:cubicBezTo>
                  <a:close/>
                </a:path>
              </a:pathLst>
            </a:custGeom>
            <a:solidFill>
              <a:srgbClr val="1F4E78"/>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2" name="Freeform 7">
              <a:extLst>
                <a:ext uri="{FF2B5EF4-FFF2-40B4-BE49-F238E27FC236}">
                  <a16:creationId xmlns:a16="http://schemas.microsoft.com/office/drawing/2014/main" id="{7CA6FBD0-0F5E-4BBA-9189-D0570BAA35EA}"/>
                </a:ext>
              </a:extLst>
            </p:cNvPr>
            <p:cNvSpPr>
              <a:spLocks noEditPoints="1"/>
            </p:cNvSpPr>
            <p:nvPr/>
          </p:nvSpPr>
          <p:spPr bwMode="auto">
            <a:xfrm>
              <a:off x="4287969" y="3586201"/>
              <a:ext cx="2078170" cy="1887545"/>
            </a:xfrm>
            <a:custGeom>
              <a:avLst/>
              <a:gdLst>
                <a:gd name="T0" fmla="*/ 362 w 724"/>
                <a:gd name="T1" fmla="*/ 723 h 723"/>
                <a:gd name="T2" fmla="*/ 0 w 724"/>
                <a:gd name="T3" fmla="*/ 362 h 723"/>
                <a:gd name="T4" fmla="*/ 362 w 724"/>
                <a:gd name="T5" fmla="*/ 0 h 723"/>
                <a:gd name="T6" fmla="*/ 724 w 724"/>
                <a:gd name="T7" fmla="*/ 362 h 723"/>
                <a:gd name="T8" fmla="*/ 362 w 724"/>
                <a:gd name="T9" fmla="*/ 723 h 723"/>
                <a:gd name="T10" fmla="*/ 362 w 724"/>
                <a:gd name="T11" fmla="*/ 160 h 723"/>
                <a:gd name="T12" fmla="*/ 160 w 724"/>
                <a:gd name="T13" fmla="*/ 362 h 723"/>
                <a:gd name="T14" fmla="*/ 362 w 724"/>
                <a:gd name="T15" fmla="*/ 563 h 723"/>
                <a:gd name="T16" fmla="*/ 564 w 724"/>
                <a:gd name="T17" fmla="*/ 362 h 723"/>
                <a:gd name="T18" fmla="*/ 362 w 724"/>
                <a:gd name="T19" fmla="*/ 16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4" h="723">
                  <a:moveTo>
                    <a:pt x="362" y="723"/>
                  </a:moveTo>
                  <a:cubicBezTo>
                    <a:pt x="162" y="723"/>
                    <a:pt x="0" y="561"/>
                    <a:pt x="0" y="362"/>
                  </a:cubicBezTo>
                  <a:cubicBezTo>
                    <a:pt x="0" y="162"/>
                    <a:pt x="162" y="0"/>
                    <a:pt x="362" y="0"/>
                  </a:cubicBezTo>
                  <a:cubicBezTo>
                    <a:pt x="561" y="0"/>
                    <a:pt x="724" y="162"/>
                    <a:pt x="724" y="362"/>
                  </a:cubicBezTo>
                  <a:cubicBezTo>
                    <a:pt x="724" y="561"/>
                    <a:pt x="561" y="723"/>
                    <a:pt x="362" y="723"/>
                  </a:cubicBezTo>
                  <a:close/>
                  <a:moveTo>
                    <a:pt x="362" y="160"/>
                  </a:moveTo>
                  <a:cubicBezTo>
                    <a:pt x="250" y="160"/>
                    <a:pt x="160" y="250"/>
                    <a:pt x="160" y="362"/>
                  </a:cubicBezTo>
                  <a:cubicBezTo>
                    <a:pt x="160" y="473"/>
                    <a:pt x="250" y="563"/>
                    <a:pt x="362" y="563"/>
                  </a:cubicBezTo>
                  <a:cubicBezTo>
                    <a:pt x="473" y="563"/>
                    <a:pt x="564" y="473"/>
                    <a:pt x="564" y="362"/>
                  </a:cubicBezTo>
                  <a:cubicBezTo>
                    <a:pt x="564" y="250"/>
                    <a:pt x="473" y="160"/>
                    <a:pt x="362" y="160"/>
                  </a:cubicBezTo>
                  <a:close/>
                </a:path>
              </a:pathLst>
            </a:custGeom>
            <a:solidFill>
              <a:srgbClr val="BF9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3" name="Freeform 8">
              <a:extLst>
                <a:ext uri="{FF2B5EF4-FFF2-40B4-BE49-F238E27FC236}">
                  <a16:creationId xmlns:a16="http://schemas.microsoft.com/office/drawing/2014/main" id="{DDA55340-7D23-49DE-A4F8-4097028BBB32}"/>
                </a:ext>
              </a:extLst>
            </p:cNvPr>
            <p:cNvSpPr>
              <a:spLocks noEditPoints="1"/>
            </p:cNvSpPr>
            <p:nvPr/>
          </p:nvSpPr>
          <p:spPr bwMode="auto">
            <a:xfrm>
              <a:off x="5907008" y="3586201"/>
              <a:ext cx="2075754" cy="1887545"/>
            </a:xfrm>
            <a:custGeom>
              <a:avLst/>
              <a:gdLst>
                <a:gd name="T0" fmla="*/ 361 w 723"/>
                <a:gd name="T1" fmla="*/ 723 h 723"/>
                <a:gd name="T2" fmla="*/ 0 w 723"/>
                <a:gd name="T3" fmla="*/ 362 h 723"/>
                <a:gd name="T4" fmla="*/ 361 w 723"/>
                <a:gd name="T5" fmla="*/ 0 h 723"/>
                <a:gd name="T6" fmla="*/ 723 w 723"/>
                <a:gd name="T7" fmla="*/ 362 h 723"/>
                <a:gd name="T8" fmla="*/ 361 w 723"/>
                <a:gd name="T9" fmla="*/ 723 h 723"/>
                <a:gd name="T10" fmla="*/ 361 w 723"/>
                <a:gd name="T11" fmla="*/ 160 h 723"/>
                <a:gd name="T12" fmla="*/ 160 w 723"/>
                <a:gd name="T13" fmla="*/ 362 h 723"/>
                <a:gd name="T14" fmla="*/ 361 w 723"/>
                <a:gd name="T15" fmla="*/ 563 h 723"/>
                <a:gd name="T16" fmla="*/ 563 w 723"/>
                <a:gd name="T17" fmla="*/ 362 h 723"/>
                <a:gd name="T18" fmla="*/ 361 w 723"/>
                <a:gd name="T19" fmla="*/ 16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3" h="723">
                  <a:moveTo>
                    <a:pt x="361" y="723"/>
                  </a:moveTo>
                  <a:cubicBezTo>
                    <a:pt x="162" y="723"/>
                    <a:pt x="0" y="561"/>
                    <a:pt x="0" y="362"/>
                  </a:cubicBezTo>
                  <a:cubicBezTo>
                    <a:pt x="0" y="162"/>
                    <a:pt x="162" y="0"/>
                    <a:pt x="361" y="0"/>
                  </a:cubicBezTo>
                  <a:cubicBezTo>
                    <a:pt x="561" y="0"/>
                    <a:pt x="723" y="162"/>
                    <a:pt x="723" y="362"/>
                  </a:cubicBezTo>
                  <a:cubicBezTo>
                    <a:pt x="723" y="561"/>
                    <a:pt x="561" y="723"/>
                    <a:pt x="361" y="723"/>
                  </a:cubicBezTo>
                  <a:close/>
                  <a:moveTo>
                    <a:pt x="361" y="160"/>
                  </a:moveTo>
                  <a:cubicBezTo>
                    <a:pt x="250" y="160"/>
                    <a:pt x="160" y="250"/>
                    <a:pt x="160" y="362"/>
                  </a:cubicBezTo>
                  <a:cubicBezTo>
                    <a:pt x="160" y="473"/>
                    <a:pt x="250" y="563"/>
                    <a:pt x="361" y="563"/>
                  </a:cubicBezTo>
                  <a:cubicBezTo>
                    <a:pt x="473" y="563"/>
                    <a:pt x="563" y="473"/>
                    <a:pt x="563" y="362"/>
                  </a:cubicBezTo>
                  <a:cubicBezTo>
                    <a:pt x="563" y="250"/>
                    <a:pt x="473" y="160"/>
                    <a:pt x="361" y="160"/>
                  </a:cubicBezTo>
                  <a:close/>
                </a:path>
              </a:pathLst>
            </a:custGeom>
            <a:gradFill flip="none" rotWithShape="1">
              <a:gsLst>
                <a:gs pos="0">
                  <a:schemeClr val="accent3"/>
                </a:gs>
                <a:gs pos="100000">
                  <a:schemeClr val="accent3">
                    <a:lumMod val="75000"/>
                  </a:schemeClr>
                </a:gs>
              </a:gsLst>
              <a:lin ang="189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6ECECE25-0446-4FCA-9700-BE84ADBAA834}"/>
                </a:ext>
              </a:extLst>
            </p:cNvPr>
            <p:cNvSpPr/>
            <p:nvPr/>
          </p:nvSpPr>
          <p:spPr>
            <a:xfrm>
              <a:off x="5327054" y="3055535"/>
              <a:ext cx="1616623" cy="1475537"/>
            </a:xfrm>
            <a:custGeom>
              <a:avLst/>
              <a:gdLst>
                <a:gd name="connsiteX0" fmla="*/ 761825 w 2124075"/>
                <a:gd name="connsiteY0" fmla="*/ 0 h 2132012"/>
                <a:gd name="connsiteX1" fmla="*/ 762000 w 2124075"/>
                <a:gd name="connsiteY1" fmla="*/ 0 h 2132012"/>
                <a:gd name="connsiteX2" fmla="*/ 763003 w 2124075"/>
                <a:gd name="connsiteY2" fmla="*/ 0 h 2132012"/>
                <a:gd name="connsiteX3" fmla="*/ 763179 w 2124075"/>
                <a:gd name="connsiteY3" fmla="*/ 0 h 2132012"/>
                <a:gd name="connsiteX4" fmla="*/ 771253 w 2124075"/>
                <a:gd name="connsiteY4" fmla="*/ 0 h 2132012"/>
                <a:gd name="connsiteX5" fmla="*/ 771433 w 2124075"/>
                <a:gd name="connsiteY5" fmla="*/ 0 h 2132012"/>
                <a:gd name="connsiteX6" fmla="*/ 793646 w 2124075"/>
                <a:gd name="connsiteY6" fmla="*/ 0 h 2132012"/>
                <a:gd name="connsiteX7" fmla="*/ 793835 w 2124075"/>
                <a:gd name="connsiteY7" fmla="*/ 0 h 2132012"/>
                <a:gd name="connsiteX8" fmla="*/ 837253 w 2124075"/>
                <a:gd name="connsiteY8" fmla="*/ 0 h 2132012"/>
                <a:gd name="connsiteX9" fmla="*/ 837462 w 2124075"/>
                <a:gd name="connsiteY9" fmla="*/ 0 h 2132012"/>
                <a:gd name="connsiteX10" fmla="*/ 869222 w 2124075"/>
                <a:gd name="connsiteY10" fmla="*/ 0 h 2132012"/>
                <a:gd name="connsiteX11" fmla="*/ 869444 w 2124075"/>
                <a:gd name="connsiteY11" fmla="*/ 0 h 2132012"/>
                <a:gd name="connsiteX12" fmla="*/ 909145 w 2124075"/>
                <a:gd name="connsiteY12" fmla="*/ 0 h 2132012"/>
                <a:gd name="connsiteX13" fmla="*/ 909386 w 2124075"/>
                <a:gd name="connsiteY13" fmla="*/ 0 h 2132012"/>
                <a:gd name="connsiteX14" fmla="*/ 957909 w 2124075"/>
                <a:gd name="connsiteY14" fmla="*/ 0 h 2132012"/>
                <a:gd name="connsiteX15" fmla="*/ 958170 w 2124075"/>
                <a:gd name="connsiteY15" fmla="*/ 0 h 2132012"/>
                <a:gd name="connsiteX16" fmla="*/ 1016395 w 2124075"/>
                <a:gd name="connsiteY16" fmla="*/ 0 h 2132012"/>
                <a:gd name="connsiteX17" fmla="*/ 1016682 w 2124075"/>
                <a:gd name="connsiteY17" fmla="*/ 0 h 2132012"/>
                <a:gd name="connsiteX18" fmla="*/ 1085488 w 2124075"/>
                <a:gd name="connsiteY18" fmla="*/ 0 h 2132012"/>
                <a:gd name="connsiteX19" fmla="*/ 1085806 w 2124075"/>
                <a:gd name="connsiteY19" fmla="*/ 0 h 2132012"/>
                <a:gd name="connsiteX20" fmla="*/ 1166073 w 2124075"/>
                <a:gd name="connsiteY20" fmla="*/ 0 h 2132012"/>
                <a:gd name="connsiteX21" fmla="*/ 1166425 w 2124075"/>
                <a:gd name="connsiteY21" fmla="*/ 0 h 2132012"/>
                <a:gd name="connsiteX22" fmla="*/ 1259032 w 2124075"/>
                <a:gd name="connsiteY22" fmla="*/ 0 h 2132012"/>
                <a:gd name="connsiteX23" fmla="*/ 1259425 w 2124075"/>
                <a:gd name="connsiteY23" fmla="*/ 0 h 2132012"/>
                <a:gd name="connsiteX24" fmla="*/ 1365250 w 2124075"/>
                <a:gd name="connsiteY24" fmla="*/ 0 h 2132012"/>
                <a:gd name="connsiteX25" fmla="*/ 1365690 w 2124075"/>
                <a:gd name="connsiteY25" fmla="*/ 0 h 2132012"/>
                <a:gd name="connsiteX26" fmla="*/ 2124075 w 2124075"/>
                <a:gd name="connsiteY26" fmla="*/ 762710 h 2132012"/>
                <a:gd name="connsiteX27" fmla="*/ 2124075 w 2124075"/>
                <a:gd name="connsiteY27" fmla="*/ 763890 h 2132012"/>
                <a:gd name="connsiteX28" fmla="*/ 2124075 w 2124075"/>
                <a:gd name="connsiteY28" fmla="*/ 766762 h 2132012"/>
                <a:gd name="connsiteX29" fmla="*/ 2124075 w 2124075"/>
                <a:gd name="connsiteY29" fmla="*/ 767941 h 2132012"/>
                <a:gd name="connsiteX30" fmla="*/ 2124075 w 2124075"/>
                <a:gd name="connsiteY30" fmla="*/ 772150 h 2132012"/>
                <a:gd name="connsiteX31" fmla="*/ 2124075 w 2124075"/>
                <a:gd name="connsiteY31" fmla="*/ 776191 h 2132012"/>
                <a:gd name="connsiteX32" fmla="*/ 2124075 w 2124075"/>
                <a:gd name="connsiteY32" fmla="*/ 794568 h 2132012"/>
                <a:gd name="connsiteX33" fmla="*/ 2124075 w 2124075"/>
                <a:gd name="connsiteY33" fmla="*/ 798583 h 2132012"/>
                <a:gd name="connsiteX34" fmla="*/ 2124075 w 2124075"/>
                <a:gd name="connsiteY34" fmla="*/ 838226 h 2132012"/>
                <a:gd name="connsiteX35" fmla="*/ 2124075 w 2124075"/>
                <a:gd name="connsiteY35" fmla="*/ 842190 h 2132012"/>
                <a:gd name="connsiteX36" fmla="*/ 2124075 w 2124075"/>
                <a:gd name="connsiteY36" fmla="*/ 870232 h 2132012"/>
                <a:gd name="connsiteX37" fmla="*/ 2124075 w 2124075"/>
                <a:gd name="connsiteY37" fmla="*/ 874159 h 2132012"/>
                <a:gd name="connsiteX38" fmla="*/ 2124075 w 2124075"/>
                <a:gd name="connsiteY38" fmla="*/ 910202 h 2132012"/>
                <a:gd name="connsiteX39" fmla="*/ 2124075 w 2124075"/>
                <a:gd name="connsiteY39" fmla="*/ 914083 h 2132012"/>
                <a:gd name="connsiteX40" fmla="*/ 2124075 w 2124075"/>
                <a:gd name="connsiteY40" fmla="*/ 959022 h 2132012"/>
                <a:gd name="connsiteX41" fmla="*/ 2124075 w 2124075"/>
                <a:gd name="connsiteY41" fmla="*/ 962846 h 2132012"/>
                <a:gd name="connsiteX42" fmla="*/ 2124075 w 2124075"/>
                <a:gd name="connsiteY42" fmla="*/ 1017576 h 2132012"/>
                <a:gd name="connsiteX43" fmla="*/ 2124075 w 2124075"/>
                <a:gd name="connsiteY43" fmla="*/ 1021332 h 2132012"/>
                <a:gd name="connsiteX44" fmla="*/ 2124075 w 2124075"/>
                <a:gd name="connsiteY44" fmla="*/ 1086750 h 2132012"/>
                <a:gd name="connsiteX45" fmla="*/ 2124075 w 2124075"/>
                <a:gd name="connsiteY45" fmla="*/ 1090426 h 2132012"/>
                <a:gd name="connsiteX46" fmla="*/ 2124075 w 2124075"/>
                <a:gd name="connsiteY46" fmla="*/ 1167428 h 2132012"/>
                <a:gd name="connsiteX47" fmla="*/ 2124075 w 2124075"/>
                <a:gd name="connsiteY47" fmla="*/ 1171010 h 2132012"/>
                <a:gd name="connsiteX48" fmla="*/ 2124075 w 2124075"/>
                <a:gd name="connsiteY48" fmla="*/ 1260495 h 2132012"/>
                <a:gd name="connsiteX49" fmla="*/ 2124075 w 2124075"/>
                <a:gd name="connsiteY49" fmla="*/ 1263969 h 2132012"/>
                <a:gd name="connsiteX50" fmla="*/ 2124075 w 2124075"/>
                <a:gd name="connsiteY50" fmla="*/ 1366837 h 2132012"/>
                <a:gd name="connsiteX51" fmla="*/ 2124075 w 2124075"/>
                <a:gd name="connsiteY51" fmla="*/ 1370188 h 2132012"/>
                <a:gd name="connsiteX52" fmla="*/ 1365690 w 2124075"/>
                <a:gd name="connsiteY52" fmla="*/ 2132012 h 2132012"/>
                <a:gd name="connsiteX53" fmla="*/ 1365250 w 2124075"/>
                <a:gd name="connsiteY53" fmla="*/ 2132012 h 2132012"/>
                <a:gd name="connsiteX54" fmla="*/ 1364511 w 2124075"/>
                <a:gd name="connsiteY54" fmla="*/ 2132012 h 2132012"/>
                <a:gd name="connsiteX55" fmla="*/ 1364072 w 2124075"/>
                <a:gd name="connsiteY55" fmla="*/ 2132012 h 2132012"/>
                <a:gd name="connsiteX56" fmla="*/ 1356258 w 2124075"/>
                <a:gd name="connsiteY56" fmla="*/ 2132012 h 2132012"/>
                <a:gd name="connsiteX57" fmla="*/ 1355822 w 2124075"/>
                <a:gd name="connsiteY57" fmla="*/ 2132012 h 2132012"/>
                <a:gd name="connsiteX58" fmla="*/ 1333855 w 2124075"/>
                <a:gd name="connsiteY58" fmla="*/ 2132012 h 2132012"/>
                <a:gd name="connsiteX59" fmla="*/ 1333429 w 2124075"/>
                <a:gd name="connsiteY59" fmla="*/ 2132012 h 2132012"/>
                <a:gd name="connsiteX60" fmla="*/ 1290229 w 2124075"/>
                <a:gd name="connsiteY60" fmla="*/ 2132012 h 2132012"/>
                <a:gd name="connsiteX61" fmla="*/ 1289822 w 2124075"/>
                <a:gd name="connsiteY61" fmla="*/ 2132012 h 2132012"/>
                <a:gd name="connsiteX62" fmla="*/ 1258246 w 2124075"/>
                <a:gd name="connsiteY62" fmla="*/ 2132012 h 2132012"/>
                <a:gd name="connsiteX63" fmla="*/ 1257853 w 2124075"/>
                <a:gd name="connsiteY63" fmla="*/ 2132012 h 2132012"/>
                <a:gd name="connsiteX64" fmla="*/ 1218305 w 2124075"/>
                <a:gd name="connsiteY64" fmla="*/ 2132012 h 2132012"/>
                <a:gd name="connsiteX65" fmla="*/ 1217930 w 2124075"/>
                <a:gd name="connsiteY65" fmla="*/ 2132012 h 2132012"/>
                <a:gd name="connsiteX66" fmla="*/ 1169520 w 2124075"/>
                <a:gd name="connsiteY66" fmla="*/ 2132012 h 2132012"/>
                <a:gd name="connsiteX67" fmla="*/ 1169166 w 2124075"/>
                <a:gd name="connsiteY67" fmla="*/ 2132012 h 2132012"/>
                <a:gd name="connsiteX68" fmla="*/ 1111009 w 2124075"/>
                <a:gd name="connsiteY68" fmla="*/ 2132012 h 2132012"/>
                <a:gd name="connsiteX69" fmla="*/ 1110680 w 2124075"/>
                <a:gd name="connsiteY69" fmla="*/ 2132012 h 2132012"/>
                <a:gd name="connsiteX70" fmla="*/ 1041885 w 2124075"/>
                <a:gd name="connsiteY70" fmla="*/ 2132012 h 2132012"/>
                <a:gd name="connsiteX71" fmla="*/ 1041587 w 2124075"/>
                <a:gd name="connsiteY71" fmla="*/ 2132012 h 2132012"/>
                <a:gd name="connsiteX72" fmla="*/ 961265 w 2124075"/>
                <a:gd name="connsiteY72" fmla="*/ 2132012 h 2132012"/>
                <a:gd name="connsiteX73" fmla="*/ 961002 w 2124075"/>
                <a:gd name="connsiteY73" fmla="*/ 2132012 h 2132012"/>
                <a:gd name="connsiteX74" fmla="*/ 868265 w 2124075"/>
                <a:gd name="connsiteY74" fmla="*/ 2132012 h 2132012"/>
                <a:gd name="connsiteX75" fmla="*/ 868043 w 2124075"/>
                <a:gd name="connsiteY75" fmla="*/ 2132012 h 2132012"/>
                <a:gd name="connsiteX76" fmla="*/ 762000 w 2124075"/>
                <a:gd name="connsiteY76" fmla="*/ 2132012 h 2132012"/>
                <a:gd name="connsiteX77" fmla="*/ 761825 w 2124075"/>
                <a:gd name="connsiteY77" fmla="*/ 2132012 h 2132012"/>
                <a:gd name="connsiteX78" fmla="*/ 0 w 2124075"/>
                <a:gd name="connsiteY78" fmla="*/ 1370188 h 2132012"/>
                <a:gd name="connsiteX79" fmla="*/ 0 w 2124075"/>
                <a:gd name="connsiteY79" fmla="*/ 1369009 h 2132012"/>
                <a:gd name="connsiteX80" fmla="*/ 0 w 2124075"/>
                <a:gd name="connsiteY80" fmla="*/ 1366837 h 2132012"/>
                <a:gd name="connsiteX81" fmla="*/ 0 w 2124075"/>
                <a:gd name="connsiteY81" fmla="*/ 1365657 h 2132012"/>
                <a:gd name="connsiteX82" fmla="*/ 0 w 2124075"/>
                <a:gd name="connsiteY82" fmla="*/ 1360759 h 2132012"/>
                <a:gd name="connsiteX83" fmla="*/ 0 w 2124075"/>
                <a:gd name="connsiteY83" fmla="*/ 1357398 h 2132012"/>
                <a:gd name="connsiteX84" fmla="*/ 0 w 2124075"/>
                <a:gd name="connsiteY84" fmla="*/ 1338366 h 2132012"/>
                <a:gd name="connsiteX85" fmla="*/ 0 w 2124075"/>
                <a:gd name="connsiteY85" fmla="*/ 1334979 h 2132012"/>
                <a:gd name="connsiteX86" fmla="*/ 0 w 2124075"/>
                <a:gd name="connsiteY86" fmla="*/ 1294759 h 2132012"/>
                <a:gd name="connsiteX87" fmla="*/ 0 w 2124075"/>
                <a:gd name="connsiteY87" fmla="*/ 1291321 h 2132012"/>
                <a:gd name="connsiteX88" fmla="*/ 0 w 2124075"/>
                <a:gd name="connsiteY88" fmla="*/ 1262791 h 2132012"/>
                <a:gd name="connsiteX89" fmla="*/ 0 w 2124075"/>
                <a:gd name="connsiteY89" fmla="*/ 1259316 h 2132012"/>
                <a:gd name="connsiteX90" fmla="*/ 0 w 2124075"/>
                <a:gd name="connsiteY90" fmla="*/ 1222867 h 2132012"/>
                <a:gd name="connsiteX91" fmla="*/ 0 w 2124075"/>
                <a:gd name="connsiteY91" fmla="*/ 1219345 h 2132012"/>
                <a:gd name="connsiteX92" fmla="*/ 0 w 2124075"/>
                <a:gd name="connsiteY92" fmla="*/ 1174104 h 2132012"/>
                <a:gd name="connsiteX93" fmla="*/ 0 w 2124075"/>
                <a:gd name="connsiteY93" fmla="*/ 1170525 h 2132012"/>
                <a:gd name="connsiteX94" fmla="*/ 0 w 2124075"/>
                <a:gd name="connsiteY94" fmla="*/ 1115618 h 2132012"/>
                <a:gd name="connsiteX95" fmla="*/ 0 w 2124075"/>
                <a:gd name="connsiteY95" fmla="*/ 1111971 h 2132012"/>
                <a:gd name="connsiteX96" fmla="*/ 0 w 2124075"/>
                <a:gd name="connsiteY96" fmla="*/ 1046524 h 2132012"/>
                <a:gd name="connsiteX97" fmla="*/ 0 w 2124075"/>
                <a:gd name="connsiteY97" fmla="*/ 1042797 h 2132012"/>
                <a:gd name="connsiteX98" fmla="*/ 0 w 2124075"/>
                <a:gd name="connsiteY98" fmla="*/ 965940 h 2132012"/>
                <a:gd name="connsiteX99" fmla="*/ 0 w 2124075"/>
                <a:gd name="connsiteY99" fmla="*/ 962119 h 2132012"/>
                <a:gd name="connsiteX100" fmla="*/ 0 w 2124075"/>
                <a:gd name="connsiteY100" fmla="*/ 872980 h 2132012"/>
                <a:gd name="connsiteX101" fmla="*/ 0 w 2124075"/>
                <a:gd name="connsiteY101" fmla="*/ 869052 h 2132012"/>
                <a:gd name="connsiteX102" fmla="*/ 0 w 2124075"/>
                <a:gd name="connsiteY102" fmla="*/ 766762 h 2132012"/>
                <a:gd name="connsiteX103" fmla="*/ 0 w 2124075"/>
                <a:gd name="connsiteY103" fmla="*/ 762710 h 2132012"/>
                <a:gd name="connsiteX104" fmla="*/ 761825 w 2124075"/>
                <a:gd name="connsiteY104" fmla="*/ 0 h 21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124075" h="2132012">
                  <a:moveTo>
                    <a:pt x="761825" y="0"/>
                  </a:moveTo>
                  <a:lnTo>
                    <a:pt x="762000" y="0"/>
                  </a:lnTo>
                  <a:lnTo>
                    <a:pt x="763003" y="0"/>
                  </a:lnTo>
                  <a:lnTo>
                    <a:pt x="763179" y="0"/>
                  </a:lnTo>
                  <a:lnTo>
                    <a:pt x="771253" y="0"/>
                  </a:lnTo>
                  <a:lnTo>
                    <a:pt x="771433" y="0"/>
                  </a:lnTo>
                  <a:lnTo>
                    <a:pt x="793646" y="0"/>
                  </a:lnTo>
                  <a:lnTo>
                    <a:pt x="793835" y="0"/>
                  </a:lnTo>
                  <a:lnTo>
                    <a:pt x="837253" y="0"/>
                  </a:lnTo>
                  <a:lnTo>
                    <a:pt x="837462" y="0"/>
                  </a:lnTo>
                  <a:lnTo>
                    <a:pt x="869222" y="0"/>
                  </a:lnTo>
                  <a:lnTo>
                    <a:pt x="869444" y="0"/>
                  </a:lnTo>
                  <a:lnTo>
                    <a:pt x="909145" y="0"/>
                  </a:lnTo>
                  <a:lnTo>
                    <a:pt x="909386" y="0"/>
                  </a:lnTo>
                  <a:lnTo>
                    <a:pt x="957909" y="0"/>
                  </a:lnTo>
                  <a:lnTo>
                    <a:pt x="958170" y="0"/>
                  </a:lnTo>
                  <a:lnTo>
                    <a:pt x="1016395" y="0"/>
                  </a:lnTo>
                  <a:lnTo>
                    <a:pt x="1016682" y="0"/>
                  </a:lnTo>
                  <a:lnTo>
                    <a:pt x="1085488" y="0"/>
                  </a:lnTo>
                  <a:lnTo>
                    <a:pt x="1085806" y="0"/>
                  </a:lnTo>
                  <a:lnTo>
                    <a:pt x="1166073" y="0"/>
                  </a:lnTo>
                  <a:lnTo>
                    <a:pt x="1166425" y="0"/>
                  </a:lnTo>
                  <a:lnTo>
                    <a:pt x="1259032" y="0"/>
                  </a:lnTo>
                  <a:lnTo>
                    <a:pt x="1259425" y="0"/>
                  </a:lnTo>
                  <a:lnTo>
                    <a:pt x="1365250" y="0"/>
                  </a:lnTo>
                  <a:lnTo>
                    <a:pt x="1365690" y="0"/>
                  </a:lnTo>
                  <a:cubicBezTo>
                    <a:pt x="1365690" y="419113"/>
                    <a:pt x="1705265" y="762710"/>
                    <a:pt x="2124075" y="762710"/>
                  </a:cubicBezTo>
                  <a:cubicBezTo>
                    <a:pt x="2124075" y="762710"/>
                    <a:pt x="2124075" y="762710"/>
                    <a:pt x="2124075" y="763890"/>
                  </a:cubicBezTo>
                  <a:lnTo>
                    <a:pt x="2124075" y="766762"/>
                  </a:lnTo>
                  <a:lnTo>
                    <a:pt x="2124075" y="767941"/>
                  </a:lnTo>
                  <a:lnTo>
                    <a:pt x="2124075" y="772150"/>
                  </a:lnTo>
                  <a:lnTo>
                    <a:pt x="2124075" y="776191"/>
                  </a:lnTo>
                  <a:lnTo>
                    <a:pt x="2124075" y="794568"/>
                  </a:lnTo>
                  <a:lnTo>
                    <a:pt x="2124075" y="798583"/>
                  </a:lnTo>
                  <a:lnTo>
                    <a:pt x="2124075" y="838226"/>
                  </a:lnTo>
                  <a:lnTo>
                    <a:pt x="2124075" y="842190"/>
                  </a:lnTo>
                  <a:lnTo>
                    <a:pt x="2124075" y="870232"/>
                  </a:lnTo>
                  <a:lnTo>
                    <a:pt x="2124075" y="874159"/>
                  </a:lnTo>
                  <a:lnTo>
                    <a:pt x="2124075" y="910202"/>
                  </a:lnTo>
                  <a:lnTo>
                    <a:pt x="2124075" y="914083"/>
                  </a:lnTo>
                  <a:lnTo>
                    <a:pt x="2124075" y="959022"/>
                  </a:lnTo>
                  <a:lnTo>
                    <a:pt x="2124075" y="962846"/>
                  </a:lnTo>
                  <a:lnTo>
                    <a:pt x="2124075" y="1017576"/>
                  </a:lnTo>
                  <a:lnTo>
                    <a:pt x="2124075" y="1021332"/>
                  </a:lnTo>
                  <a:lnTo>
                    <a:pt x="2124075" y="1086750"/>
                  </a:lnTo>
                  <a:lnTo>
                    <a:pt x="2124075" y="1090426"/>
                  </a:lnTo>
                  <a:lnTo>
                    <a:pt x="2124075" y="1167428"/>
                  </a:lnTo>
                  <a:lnTo>
                    <a:pt x="2124075" y="1171010"/>
                  </a:lnTo>
                  <a:lnTo>
                    <a:pt x="2124075" y="1260495"/>
                  </a:lnTo>
                  <a:lnTo>
                    <a:pt x="2124075" y="1263969"/>
                  </a:lnTo>
                  <a:lnTo>
                    <a:pt x="2124075" y="1366837"/>
                  </a:lnTo>
                  <a:lnTo>
                    <a:pt x="2124075" y="1370188"/>
                  </a:lnTo>
                  <a:cubicBezTo>
                    <a:pt x="1705265" y="1370188"/>
                    <a:pt x="1365690" y="1709614"/>
                    <a:pt x="1365690" y="2132012"/>
                  </a:cubicBezTo>
                  <a:lnTo>
                    <a:pt x="1365250" y="2132012"/>
                  </a:lnTo>
                  <a:lnTo>
                    <a:pt x="1364511" y="2132012"/>
                  </a:lnTo>
                  <a:lnTo>
                    <a:pt x="1364072" y="2132012"/>
                  </a:lnTo>
                  <a:lnTo>
                    <a:pt x="1356258" y="2132012"/>
                  </a:lnTo>
                  <a:lnTo>
                    <a:pt x="1355822" y="2132012"/>
                  </a:lnTo>
                  <a:lnTo>
                    <a:pt x="1333855" y="2132012"/>
                  </a:lnTo>
                  <a:lnTo>
                    <a:pt x="1333429" y="2132012"/>
                  </a:lnTo>
                  <a:lnTo>
                    <a:pt x="1290229" y="2132012"/>
                  </a:lnTo>
                  <a:lnTo>
                    <a:pt x="1289822" y="2132012"/>
                  </a:lnTo>
                  <a:lnTo>
                    <a:pt x="1258246" y="2132012"/>
                  </a:lnTo>
                  <a:lnTo>
                    <a:pt x="1257853" y="2132012"/>
                  </a:lnTo>
                  <a:lnTo>
                    <a:pt x="1218305" y="2132012"/>
                  </a:lnTo>
                  <a:lnTo>
                    <a:pt x="1217930" y="2132012"/>
                  </a:lnTo>
                  <a:lnTo>
                    <a:pt x="1169520" y="2132012"/>
                  </a:lnTo>
                  <a:lnTo>
                    <a:pt x="1169166" y="2132012"/>
                  </a:lnTo>
                  <a:lnTo>
                    <a:pt x="1111009" y="2132012"/>
                  </a:lnTo>
                  <a:lnTo>
                    <a:pt x="1110680" y="2132012"/>
                  </a:lnTo>
                  <a:lnTo>
                    <a:pt x="1041885" y="2132012"/>
                  </a:lnTo>
                  <a:lnTo>
                    <a:pt x="1041587" y="2132012"/>
                  </a:lnTo>
                  <a:lnTo>
                    <a:pt x="961265" y="2132012"/>
                  </a:lnTo>
                  <a:lnTo>
                    <a:pt x="961002" y="2132012"/>
                  </a:lnTo>
                  <a:lnTo>
                    <a:pt x="868265" y="2132012"/>
                  </a:lnTo>
                  <a:lnTo>
                    <a:pt x="868043" y="2132012"/>
                  </a:lnTo>
                  <a:lnTo>
                    <a:pt x="762000" y="2132012"/>
                  </a:lnTo>
                  <a:lnTo>
                    <a:pt x="761825" y="2132012"/>
                  </a:lnTo>
                  <a:cubicBezTo>
                    <a:pt x="761825" y="1709614"/>
                    <a:pt x="418626" y="1370188"/>
                    <a:pt x="0" y="1370188"/>
                  </a:cubicBezTo>
                  <a:cubicBezTo>
                    <a:pt x="0" y="1370188"/>
                    <a:pt x="0" y="1370188"/>
                    <a:pt x="0" y="1369009"/>
                  </a:cubicBezTo>
                  <a:lnTo>
                    <a:pt x="0" y="1366837"/>
                  </a:lnTo>
                  <a:lnTo>
                    <a:pt x="0" y="1365657"/>
                  </a:lnTo>
                  <a:lnTo>
                    <a:pt x="0" y="1360759"/>
                  </a:lnTo>
                  <a:lnTo>
                    <a:pt x="0" y="1357398"/>
                  </a:lnTo>
                  <a:lnTo>
                    <a:pt x="0" y="1338366"/>
                  </a:lnTo>
                  <a:lnTo>
                    <a:pt x="0" y="1334979"/>
                  </a:lnTo>
                  <a:lnTo>
                    <a:pt x="0" y="1294759"/>
                  </a:lnTo>
                  <a:lnTo>
                    <a:pt x="0" y="1291321"/>
                  </a:lnTo>
                  <a:lnTo>
                    <a:pt x="0" y="1262791"/>
                  </a:lnTo>
                  <a:lnTo>
                    <a:pt x="0" y="1259316"/>
                  </a:lnTo>
                  <a:lnTo>
                    <a:pt x="0" y="1222867"/>
                  </a:lnTo>
                  <a:lnTo>
                    <a:pt x="0" y="1219345"/>
                  </a:lnTo>
                  <a:lnTo>
                    <a:pt x="0" y="1174104"/>
                  </a:lnTo>
                  <a:lnTo>
                    <a:pt x="0" y="1170525"/>
                  </a:lnTo>
                  <a:lnTo>
                    <a:pt x="0" y="1115618"/>
                  </a:lnTo>
                  <a:lnTo>
                    <a:pt x="0" y="1111971"/>
                  </a:lnTo>
                  <a:lnTo>
                    <a:pt x="0" y="1046524"/>
                  </a:lnTo>
                  <a:lnTo>
                    <a:pt x="0" y="1042797"/>
                  </a:lnTo>
                  <a:lnTo>
                    <a:pt x="0" y="965940"/>
                  </a:lnTo>
                  <a:lnTo>
                    <a:pt x="0" y="962119"/>
                  </a:lnTo>
                  <a:lnTo>
                    <a:pt x="0" y="872980"/>
                  </a:lnTo>
                  <a:lnTo>
                    <a:pt x="0" y="869052"/>
                  </a:lnTo>
                  <a:lnTo>
                    <a:pt x="0" y="766762"/>
                  </a:lnTo>
                  <a:lnTo>
                    <a:pt x="0" y="762710"/>
                  </a:lnTo>
                  <a:cubicBezTo>
                    <a:pt x="418626" y="762710"/>
                    <a:pt x="761825" y="419113"/>
                    <a:pt x="761825" y="0"/>
                  </a:cubicBezTo>
                  <a:close/>
                </a:path>
              </a:pathLst>
            </a:custGeom>
            <a:solidFill>
              <a:schemeClr val="bg2">
                <a:lumMod val="90000"/>
              </a:schemeClr>
            </a:solidFill>
            <a:ln w="28575">
              <a:solidFill>
                <a:schemeClr val="bg1"/>
              </a:solid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9E25C87-C7B1-4DB6-9F7E-93B074C127B7}"/>
                </a:ext>
              </a:extLst>
            </p:cNvPr>
            <p:cNvSpPr/>
            <p:nvPr/>
          </p:nvSpPr>
          <p:spPr>
            <a:xfrm rot="19005014">
              <a:off x="4520259" y="2346778"/>
              <a:ext cx="1463558" cy="1313631"/>
            </a:xfrm>
            <a:prstGeom prst="rect">
              <a:avLst/>
            </a:prstGeom>
          </p:spPr>
          <p:txBody>
            <a:bodyPr wrap="square">
              <a:prstTxWarp prst="textArchUp">
                <a:avLst>
                  <a:gd name="adj" fmla="val 592353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Calibri" panose="020F0502020204030204"/>
                  <a:ea typeface="Open Sans" panose="020B0606030504020204" pitchFamily="34" charset="0"/>
                  <a:cs typeface="Open Sans" panose="020B0606030504020204" pitchFamily="34" charset="0"/>
                </a:rPr>
                <a:t>Customer Experience</a:t>
              </a:r>
              <a:endParaRPr kumimoji="0" lang="en-IN" sz="2000" b="1" i="0" u="none" strike="noStrike" kern="1200" cap="none" spc="0" normalizeH="0" baseline="0" noProof="0" dirty="0">
                <a:ln>
                  <a:noFill/>
                </a:ln>
                <a:solidFill>
                  <a:srgbClr val="FFFFFF"/>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56" name="Rectangle 55">
              <a:extLst>
                <a:ext uri="{FF2B5EF4-FFF2-40B4-BE49-F238E27FC236}">
                  <a16:creationId xmlns:a16="http://schemas.microsoft.com/office/drawing/2014/main" id="{1ACA383B-6B40-4358-B44E-90A1D9F506BF}"/>
                </a:ext>
              </a:extLst>
            </p:cNvPr>
            <p:cNvSpPr/>
            <p:nvPr/>
          </p:nvSpPr>
          <p:spPr>
            <a:xfrm rot="2805014">
              <a:off x="6278249" y="2335815"/>
              <a:ext cx="1330857" cy="1444615"/>
            </a:xfrm>
            <a:prstGeom prst="rect">
              <a:avLst/>
            </a:prstGeom>
          </p:spPr>
          <p:txBody>
            <a:bodyPr wrap="square">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Open Sans" panose="020B0606030504020204" pitchFamily="34" charset="0"/>
                  <a:cs typeface="Open Sans" panose="020B0606030504020204" pitchFamily="34" charset="0"/>
                </a:rPr>
                <a:t>Instant</a:t>
              </a:r>
              <a:endParaRPr kumimoji="0" lang="en-IN" sz="2000" b="1" i="0" u="none" strike="noStrike" kern="1200" cap="none" spc="0" normalizeH="0" baseline="0" noProof="0" dirty="0">
                <a:ln>
                  <a:noFill/>
                </a:ln>
                <a:solidFill>
                  <a:srgbClr val="FFFFFF"/>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57" name="Rectangle 56">
              <a:extLst>
                <a:ext uri="{FF2B5EF4-FFF2-40B4-BE49-F238E27FC236}">
                  <a16:creationId xmlns:a16="http://schemas.microsoft.com/office/drawing/2014/main" id="{E15D3415-B367-4361-B791-6DECC5F4D667}"/>
                </a:ext>
              </a:extLst>
            </p:cNvPr>
            <p:cNvSpPr/>
            <p:nvPr/>
          </p:nvSpPr>
          <p:spPr>
            <a:xfrm rot="19005014">
              <a:off x="6292133" y="3915723"/>
              <a:ext cx="1463558" cy="1313631"/>
            </a:xfrm>
            <a:prstGeom prst="rect">
              <a:avLst/>
            </a:prstGeom>
          </p:spPr>
          <p:txBody>
            <a:bodyPr wrap="square">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Calibri" panose="020F0502020204030204"/>
                  <a:ea typeface="Open Sans" panose="020B0606030504020204" pitchFamily="34" charset="0"/>
                  <a:cs typeface="Open Sans" panose="020B0606030504020204" pitchFamily="34" charset="0"/>
                </a:rPr>
                <a:t>Agility</a:t>
              </a:r>
              <a:endParaRPr kumimoji="0" lang="en-IN" sz="2000" b="1" i="0" u="none" strike="noStrike" kern="1200" cap="none" spc="0" normalizeH="0" baseline="0" noProof="0" dirty="0">
                <a:ln>
                  <a:noFill/>
                </a:ln>
                <a:solidFill>
                  <a:srgbClr val="FFFFFF"/>
                </a:solidFill>
                <a:effectLst/>
                <a:uLnTx/>
                <a:uFillTx/>
                <a:latin typeface="Calibri" panose="020F0502020204030204"/>
                <a:ea typeface="Open Sans" panose="020B0606030504020204" pitchFamily="34" charset="0"/>
                <a:cs typeface="Open Sans" panose="020B0606030504020204" pitchFamily="34" charset="0"/>
              </a:endParaRPr>
            </a:p>
          </p:txBody>
        </p:sp>
        <p:pic>
          <p:nvPicPr>
            <p:cNvPr id="58" name="Graphic 57" descr="Arrow: Counter-clockwise curve with solid fill">
              <a:extLst>
                <a:ext uri="{FF2B5EF4-FFF2-40B4-BE49-F238E27FC236}">
                  <a16:creationId xmlns:a16="http://schemas.microsoft.com/office/drawing/2014/main" id="{47930769-7984-4F6F-B4CD-DCFE3C0D6B8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84814" y="4319285"/>
              <a:ext cx="586883" cy="586883"/>
            </a:xfrm>
            <a:prstGeom prst="rect">
              <a:avLst/>
            </a:prstGeom>
          </p:spPr>
        </p:pic>
        <p:pic>
          <p:nvPicPr>
            <p:cNvPr id="59" name="Graphic 58" descr="Smart Phone with solid fill">
              <a:extLst>
                <a:ext uri="{FF2B5EF4-FFF2-40B4-BE49-F238E27FC236}">
                  <a16:creationId xmlns:a16="http://schemas.microsoft.com/office/drawing/2014/main" id="{9C5BB66B-97B1-44EB-A873-4C61B35BDF4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84485" y="2751314"/>
              <a:ext cx="549876" cy="549876"/>
            </a:xfrm>
            <a:prstGeom prst="rect">
              <a:avLst/>
            </a:prstGeom>
          </p:spPr>
        </p:pic>
        <p:pic>
          <p:nvPicPr>
            <p:cNvPr id="60" name="Graphic 59" descr="Good Idea with solid fill">
              <a:extLst>
                <a:ext uri="{FF2B5EF4-FFF2-40B4-BE49-F238E27FC236}">
                  <a16:creationId xmlns:a16="http://schemas.microsoft.com/office/drawing/2014/main" id="{9B228838-86F1-4305-B965-3EDD71ED899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1662" y="4270447"/>
              <a:ext cx="525778" cy="525778"/>
            </a:xfrm>
            <a:prstGeom prst="rect">
              <a:avLst/>
            </a:prstGeom>
          </p:spPr>
        </p:pic>
        <p:pic>
          <p:nvPicPr>
            <p:cNvPr id="61" name="Graphic 60" descr="Marketing with solid fill">
              <a:extLst>
                <a:ext uri="{FF2B5EF4-FFF2-40B4-BE49-F238E27FC236}">
                  <a16:creationId xmlns:a16="http://schemas.microsoft.com/office/drawing/2014/main" id="{AAF02977-4D85-46A1-890D-1D8E3C150FA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46382" y="2728238"/>
              <a:ext cx="591058" cy="591058"/>
            </a:xfrm>
            <a:prstGeom prst="rect">
              <a:avLst/>
            </a:prstGeom>
          </p:spPr>
        </p:pic>
        <p:sp>
          <p:nvSpPr>
            <p:cNvPr id="62" name="Rectangle 61">
              <a:extLst>
                <a:ext uri="{FF2B5EF4-FFF2-40B4-BE49-F238E27FC236}">
                  <a16:creationId xmlns:a16="http://schemas.microsoft.com/office/drawing/2014/main" id="{F849D6D0-F1AC-4424-9A15-3F2A315BBCA4}"/>
                </a:ext>
              </a:extLst>
            </p:cNvPr>
            <p:cNvSpPr/>
            <p:nvPr/>
          </p:nvSpPr>
          <p:spPr>
            <a:xfrm rot="2805014">
              <a:off x="4593361" y="3818143"/>
              <a:ext cx="1330857" cy="1444615"/>
            </a:xfrm>
            <a:prstGeom prst="rect">
              <a:avLst/>
            </a:prstGeom>
          </p:spPr>
          <p:txBody>
            <a:bodyPr wrap="square">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Calibri" panose="020F0502020204030204"/>
                  <a:ea typeface="Open Sans" panose="020B0606030504020204" pitchFamily="34" charset="0"/>
                  <a:cs typeface="Open Sans" panose="020B0606030504020204" pitchFamily="34" charset="0"/>
                </a:rPr>
                <a:t>Innovative</a:t>
              </a:r>
              <a:endParaRPr kumimoji="0" lang="en-IN" sz="2000" b="1" i="0" u="none" strike="noStrike" kern="1200" cap="none" spc="0" normalizeH="0" baseline="0" noProof="0" dirty="0">
                <a:ln>
                  <a:noFill/>
                </a:ln>
                <a:solidFill>
                  <a:srgbClr val="FFFFFF"/>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48A906D8-CE0C-4E34-955A-5ED0DC86CC2F}"/>
                </a:ext>
              </a:extLst>
            </p:cNvPr>
            <p:cNvSpPr txBox="1"/>
            <p:nvPr/>
          </p:nvSpPr>
          <p:spPr>
            <a:xfrm>
              <a:off x="5526758" y="3467491"/>
              <a:ext cx="1187112" cy="646331"/>
            </a:xfrm>
            <a:prstGeom prst="rect">
              <a:avLst/>
            </a:prstGeom>
            <a:noFill/>
          </p:spPr>
          <p:txBody>
            <a:bodyPr wrap="square" rtlCol="0">
              <a:spAutoFit/>
            </a:bodyPr>
            <a:lstStyle/>
            <a:p>
              <a:pPr algn="ctr"/>
              <a:r>
                <a:rPr lang="en-US" b="1" dirty="0"/>
                <a:t>Digital Strategy</a:t>
              </a:r>
            </a:p>
          </p:txBody>
        </p:sp>
      </p:grpSp>
      <p:sp>
        <p:nvSpPr>
          <p:cNvPr id="67" name="Rectangle 66">
            <a:extLst>
              <a:ext uri="{FF2B5EF4-FFF2-40B4-BE49-F238E27FC236}">
                <a16:creationId xmlns:a16="http://schemas.microsoft.com/office/drawing/2014/main" id="{924C0A53-28E4-4A8A-B6C5-CC5476A9C398}"/>
              </a:ext>
            </a:extLst>
          </p:cNvPr>
          <p:cNvSpPr/>
          <p:nvPr/>
        </p:nvSpPr>
        <p:spPr>
          <a:xfrm>
            <a:off x="3182641" y="5511529"/>
            <a:ext cx="2381974" cy="647617"/>
          </a:xfrm>
          <a:prstGeom prst="rect">
            <a:avLst/>
          </a:prstGeom>
          <a:solidFill>
            <a:srgbClr val="1F4E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69" name="Rectangle 68">
            <a:extLst>
              <a:ext uri="{FF2B5EF4-FFF2-40B4-BE49-F238E27FC236}">
                <a16:creationId xmlns:a16="http://schemas.microsoft.com/office/drawing/2014/main" id="{32DE6F18-71A1-4064-BF3A-941A569BE92A}"/>
              </a:ext>
            </a:extLst>
          </p:cNvPr>
          <p:cNvSpPr/>
          <p:nvPr/>
        </p:nvSpPr>
        <p:spPr>
          <a:xfrm>
            <a:off x="6229864" y="5466570"/>
            <a:ext cx="2381974" cy="692576"/>
          </a:xfrm>
          <a:prstGeom prst="rect">
            <a:avLst/>
          </a:prstGeom>
          <a:solidFill>
            <a:srgbClr val="1F4E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71" name="Rectangle 70">
            <a:extLst>
              <a:ext uri="{FF2B5EF4-FFF2-40B4-BE49-F238E27FC236}">
                <a16:creationId xmlns:a16="http://schemas.microsoft.com/office/drawing/2014/main" id="{290C96F3-E424-40D5-B2CF-98018F43CDB1}"/>
              </a:ext>
            </a:extLst>
          </p:cNvPr>
          <p:cNvSpPr/>
          <p:nvPr/>
        </p:nvSpPr>
        <p:spPr>
          <a:xfrm>
            <a:off x="9294832" y="5466570"/>
            <a:ext cx="2381974" cy="692575"/>
          </a:xfrm>
          <a:prstGeom prst="rect">
            <a:avLst/>
          </a:prstGeom>
          <a:solidFill>
            <a:srgbClr val="1F4E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74" name="TextBox 73">
            <a:extLst>
              <a:ext uri="{FF2B5EF4-FFF2-40B4-BE49-F238E27FC236}">
                <a16:creationId xmlns:a16="http://schemas.microsoft.com/office/drawing/2014/main" id="{64261643-7C96-4D1E-AE5D-D4680A5AD94E}"/>
              </a:ext>
            </a:extLst>
          </p:cNvPr>
          <p:cNvSpPr txBox="1"/>
          <p:nvPr/>
        </p:nvSpPr>
        <p:spPr>
          <a:xfrm>
            <a:off x="3390736" y="5622510"/>
            <a:ext cx="1797717" cy="369332"/>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Enhancing CX</a:t>
            </a:r>
          </a:p>
        </p:txBody>
      </p:sp>
      <p:sp>
        <p:nvSpPr>
          <p:cNvPr id="75" name="TextBox 74">
            <a:extLst>
              <a:ext uri="{FF2B5EF4-FFF2-40B4-BE49-F238E27FC236}">
                <a16:creationId xmlns:a16="http://schemas.microsoft.com/office/drawing/2014/main" id="{0F93BE7B-659C-4BF9-901B-EE700F5345CA}"/>
              </a:ext>
            </a:extLst>
          </p:cNvPr>
          <p:cNvSpPr txBox="1"/>
          <p:nvPr/>
        </p:nvSpPr>
        <p:spPr>
          <a:xfrm>
            <a:off x="6333232" y="5481095"/>
            <a:ext cx="2175238" cy="646331"/>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Efficiency Improvement</a:t>
            </a:r>
          </a:p>
        </p:txBody>
      </p:sp>
      <p:sp>
        <p:nvSpPr>
          <p:cNvPr id="76" name="TextBox 75">
            <a:extLst>
              <a:ext uri="{FF2B5EF4-FFF2-40B4-BE49-F238E27FC236}">
                <a16:creationId xmlns:a16="http://schemas.microsoft.com/office/drawing/2014/main" id="{9207E878-C66F-4276-8E8F-1C9185EE0849}"/>
              </a:ext>
            </a:extLst>
          </p:cNvPr>
          <p:cNvSpPr txBox="1"/>
          <p:nvPr/>
        </p:nvSpPr>
        <p:spPr>
          <a:xfrm>
            <a:off x="9586960" y="5481094"/>
            <a:ext cx="1797717" cy="646331"/>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Business Expansion</a:t>
            </a:r>
          </a:p>
        </p:txBody>
      </p:sp>
      <p:sp>
        <p:nvSpPr>
          <p:cNvPr id="77" name="Round Same Side Corner Rectangle 36">
            <a:extLst>
              <a:ext uri="{FF2B5EF4-FFF2-40B4-BE49-F238E27FC236}">
                <a16:creationId xmlns:a16="http://schemas.microsoft.com/office/drawing/2014/main" id="{50F0369B-505F-4958-99F7-E45C0B5F5B12}"/>
              </a:ext>
            </a:extLst>
          </p:cNvPr>
          <p:cNvSpPr/>
          <p:nvPr/>
        </p:nvSpPr>
        <p:spPr>
          <a:xfrm rot="16200000">
            <a:off x="902052" y="4904228"/>
            <a:ext cx="1063630" cy="1890569"/>
          </a:xfrm>
          <a:prstGeom prst="rect">
            <a:avLst/>
          </a:prstGeom>
          <a:solidFill>
            <a:srgbClr val="1F4E78"/>
          </a:solidFill>
          <a:ln w="12700" cap="flat" cmpd="sng" algn="ctr">
            <a:noFill/>
            <a:prstDash val="solid"/>
            <a:miter lim="800000"/>
          </a:ln>
          <a:effectLst/>
        </p:spPr>
        <p:txBody>
          <a:bodyPr vert="vert"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b="1" i="0" u="none" strike="noStrike" kern="0" cap="none" spc="0" normalizeH="0" baseline="0" noProof="0" dirty="0">
                <a:ln>
                  <a:noFill/>
                </a:ln>
                <a:solidFill>
                  <a:srgbClr val="FFFFFF"/>
                </a:solidFill>
                <a:effectLst/>
                <a:uLnTx/>
                <a:uFillTx/>
                <a:latin typeface="Calibri" panose="020F0502020204030204"/>
                <a:ea typeface="+mn-ea"/>
                <a:cs typeface="Calibri" panose="020F0502020204030204" pitchFamily="34" charset="0"/>
                <a:sym typeface="Calibri" panose="020F0502020204030204" pitchFamily="34" charset="0"/>
              </a:rPr>
              <a:t>Key Focus Areas under Digital </a:t>
            </a:r>
          </a:p>
        </p:txBody>
      </p:sp>
      <p:sp>
        <p:nvSpPr>
          <p:cNvPr id="78" name="Isosceles Triangle 75">
            <a:extLst>
              <a:ext uri="{FF2B5EF4-FFF2-40B4-BE49-F238E27FC236}">
                <a16:creationId xmlns:a16="http://schemas.microsoft.com/office/drawing/2014/main" id="{C5292779-DA78-43D7-98A3-C1C21BCE9DD9}"/>
              </a:ext>
            </a:extLst>
          </p:cNvPr>
          <p:cNvSpPr/>
          <p:nvPr/>
        </p:nvSpPr>
        <p:spPr>
          <a:xfrm rot="5400000">
            <a:off x="2029131" y="5695310"/>
            <a:ext cx="1063628" cy="301357"/>
          </a:xfrm>
          <a:prstGeom prst="triangle">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825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xfrm>
            <a:off x="9935640" y="6511597"/>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19</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p:cNvCxnSpPr/>
          <p:nvPr/>
        </p:nvCxnSpPr>
        <p:spPr>
          <a:xfrm>
            <a:off x="0" y="621792"/>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29544" y="121835"/>
            <a:ext cx="8395757"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Fintech Collaboration | Crowd Funding</a:t>
            </a:r>
          </a:p>
        </p:txBody>
      </p:sp>
      <p:pic>
        <p:nvPicPr>
          <p:cNvPr id="65" name="Picture 64">
            <a:extLst>
              <a:ext uri="{FF2B5EF4-FFF2-40B4-BE49-F238E27FC236}">
                <a16:creationId xmlns:a16="http://schemas.microsoft.com/office/drawing/2014/main" id="{537EC6E0-43D8-4B8A-9BFB-1283AEAB44A2}"/>
              </a:ext>
            </a:extLst>
          </p:cNvPr>
          <p:cNvPicPr>
            <a:picLocks noChangeAspect="1"/>
          </p:cNvPicPr>
          <p:nvPr/>
        </p:nvPicPr>
        <p:blipFill>
          <a:blip r:embed="rId3"/>
          <a:stretch>
            <a:fillRect/>
          </a:stretch>
        </p:blipFill>
        <p:spPr>
          <a:xfrm>
            <a:off x="119336" y="1473033"/>
            <a:ext cx="4932947" cy="3005266"/>
          </a:xfrm>
          <a:prstGeom prst="rect">
            <a:avLst/>
          </a:prstGeom>
        </p:spPr>
      </p:pic>
      <p:sp>
        <p:nvSpPr>
          <p:cNvPr id="68" name="Rectangle 67">
            <a:extLst>
              <a:ext uri="{FF2B5EF4-FFF2-40B4-BE49-F238E27FC236}">
                <a16:creationId xmlns:a16="http://schemas.microsoft.com/office/drawing/2014/main" id="{465476F4-2042-4017-9130-482419A42585}"/>
              </a:ext>
            </a:extLst>
          </p:cNvPr>
          <p:cNvSpPr/>
          <p:nvPr/>
        </p:nvSpPr>
        <p:spPr>
          <a:xfrm>
            <a:off x="7144143" y="1850323"/>
            <a:ext cx="4932948" cy="3023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t"/>
          <a:lstStyle/>
          <a:p>
            <a:pPr marL="171450" marR="0" lvl="0" indent="-171450" algn="l" defTabSz="914400" rtl="0" eaLnBrk="1" fontAlgn="auto" latinLnBrk="0" hangingPunct="1">
              <a:lnSpc>
                <a:spcPct val="120000"/>
              </a:lnSpc>
              <a:spcBef>
                <a:spcPts val="400"/>
              </a:spcBef>
              <a:spcAft>
                <a:spcPts val="400"/>
              </a:spcAft>
              <a:buClrTx/>
              <a:buSzPct val="100000"/>
              <a:buFont typeface="Wingdings" panose="05000000000000000000" pitchFamily="2" charset="2"/>
              <a:buChar char="§"/>
              <a:tabLst/>
              <a:defRPr/>
            </a:pPr>
            <a:r>
              <a:rPr lang="en-US" sz="1200" dirty="0">
                <a:solidFill>
                  <a:schemeClr val="accent1">
                    <a:lumMod val="75000"/>
                  </a:schemeClr>
                </a:solidFill>
                <a:sym typeface="Roboto"/>
              </a:rPr>
              <a:t>Launched ‘Tamkeen’ Crowd Funding initiative to </a:t>
            </a:r>
            <a:r>
              <a:rPr lang="en-US" sz="1200" b="1" dirty="0">
                <a:solidFill>
                  <a:schemeClr val="accent1">
                    <a:lumMod val="75000"/>
                  </a:schemeClr>
                </a:solidFill>
                <a:sym typeface="Roboto"/>
              </a:rPr>
              <a:t>support Omani SMEs</a:t>
            </a:r>
            <a:r>
              <a:rPr lang="en-US" sz="1200" dirty="0">
                <a:solidFill>
                  <a:schemeClr val="accent1">
                    <a:lumMod val="75000"/>
                  </a:schemeClr>
                </a:solidFill>
                <a:sym typeface="Roboto"/>
              </a:rPr>
              <a:t> on 14</a:t>
            </a:r>
            <a:r>
              <a:rPr lang="en-US" sz="1200" baseline="30000" dirty="0">
                <a:solidFill>
                  <a:schemeClr val="accent1">
                    <a:lumMod val="75000"/>
                  </a:schemeClr>
                </a:solidFill>
                <a:sym typeface="Roboto"/>
              </a:rPr>
              <a:t>th</a:t>
            </a:r>
            <a:r>
              <a:rPr lang="en-US" sz="1200" dirty="0">
                <a:solidFill>
                  <a:schemeClr val="accent1">
                    <a:lumMod val="75000"/>
                  </a:schemeClr>
                </a:solidFill>
                <a:sym typeface="Roboto"/>
              </a:rPr>
              <a:t> June </a:t>
            </a:r>
          </a:p>
          <a:p>
            <a:pPr marL="171450" marR="0" lvl="0" indent="-171450" algn="l" defTabSz="914400" rtl="0" eaLnBrk="1" fontAlgn="auto" latinLnBrk="0" hangingPunct="1">
              <a:lnSpc>
                <a:spcPct val="120000"/>
              </a:lnSpc>
              <a:spcBef>
                <a:spcPts val="400"/>
              </a:spcBef>
              <a:spcAft>
                <a:spcPts val="400"/>
              </a:spcAft>
              <a:buClrTx/>
              <a:buSzPct val="100000"/>
              <a:buFont typeface="Wingdings" panose="05000000000000000000" pitchFamily="2" charset="2"/>
              <a:buChar char="§"/>
              <a:tabLst/>
              <a:defRPr/>
            </a:pPr>
            <a:r>
              <a:rPr lang="en-US" sz="1200" dirty="0">
                <a:solidFill>
                  <a:schemeClr val="accent1">
                    <a:lumMod val="75000"/>
                  </a:schemeClr>
                </a:solidFill>
                <a:sym typeface="Roboto"/>
              </a:rPr>
              <a:t>In </a:t>
            </a:r>
            <a:r>
              <a:rPr lang="en-US" sz="1200" b="1" dirty="0">
                <a:solidFill>
                  <a:schemeClr val="accent1">
                    <a:lumMod val="75000"/>
                  </a:schemeClr>
                </a:solidFill>
                <a:sym typeface="Roboto"/>
              </a:rPr>
              <a:t>strategic partnership agreement with Beehive</a:t>
            </a:r>
          </a:p>
          <a:p>
            <a:pPr marL="171450" marR="0" lvl="0" indent="-171450" algn="l" defTabSz="914400" rtl="0" eaLnBrk="1" fontAlgn="auto" latinLnBrk="0" hangingPunct="1">
              <a:lnSpc>
                <a:spcPct val="120000"/>
              </a:lnSpc>
              <a:spcBef>
                <a:spcPts val="400"/>
              </a:spcBef>
              <a:spcAft>
                <a:spcPts val="400"/>
              </a:spcAft>
              <a:buClrTx/>
              <a:buSzPct val="100000"/>
              <a:buFont typeface="Wingdings" panose="05000000000000000000" pitchFamily="2" charset="2"/>
              <a:buChar char="§"/>
              <a:tabLst/>
              <a:defRPr/>
            </a:pPr>
            <a:r>
              <a:rPr lang="en-US" sz="1200" dirty="0">
                <a:solidFill>
                  <a:schemeClr val="accent1">
                    <a:lumMod val="75000"/>
                  </a:schemeClr>
                </a:solidFill>
                <a:sym typeface="Roboto"/>
              </a:rPr>
              <a:t>Contribute towards a more inclusive entrepreneurial ecosystem</a:t>
            </a:r>
          </a:p>
          <a:p>
            <a:pPr marL="171450" marR="0" lvl="0" indent="-171450" algn="l" defTabSz="914400" rtl="0" eaLnBrk="1" fontAlgn="auto" latinLnBrk="0" hangingPunct="1">
              <a:lnSpc>
                <a:spcPct val="120000"/>
              </a:lnSpc>
              <a:spcBef>
                <a:spcPts val="400"/>
              </a:spcBef>
              <a:spcAft>
                <a:spcPts val="400"/>
              </a:spcAft>
              <a:buClrTx/>
              <a:buSzPct val="100000"/>
              <a:buFont typeface="Wingdings" panose="05000000000000000000" pitchFamily="2" charset="2"/>
              <a:buChar char="§"/>
              <a:tabLst/>
              <a:defRPr/>
            </a:pPr>
            <a:r>
              <a:rPr lang="en-US" sz="1200" dirty="0">
                <a:solidFill>
                  <a:schemeClr val="accent1">
                    <a:lumMod val="75000"/>
                  </a:schemeClr>
                </a:solidFill>
                <a:sym typeface="Roboto"/>
              </a:rPr>
              <a:t>Benefits include quick and seamless access to financing for SMEs; financial packages between OMR 20-80k, </a:t>
            </a:r>
            <a:r>
              <a:rPr lang="en-US" sz="1200" b="1" dirty="0">
                <a:solidFill>
                  <a:schemeClr val="accent1">
                    <a:lumMod val="75000"/>
                  </a:schemeClr>
                </a:solidFill>
                <a:sym typeface="Roboto"/>
              </a:rPr>
              <a:t>at competitive pricing, unsecured lending</a:t>
            </a:r>
            <a:r>
              <a:rPr lang="en-US" sz="1200" dirty="0">
                <a:solidFill>
                  <a:schemeClr val="accent1">
                    <a:lumMod val="75000"/>
                  </a:schemeClr>
                </a:solidFill>
                <a:sym typeface="Roboto"/>
              </a:rPr>
              <a:t>, streamlined processes &amp; faster turnaround time</a:t>
            </a:r>
          </a:p>
          <a:p>
            <a:pPr marL="171450" marR="0" lvl="0" indent="-171450" algn="l" defTabSz="914400" rtl="0" eaLnBrk="1" fontAlgn="auto" latinLnBrk="0" hangingPunct="1">
              <a:lnSpc>
                <a:spcPct val="120000"/>
              </a:lnSpc>
              <a:spcBef>
                <a:spcPts val="400"/>
              </a:spcBef>
              <a:spcAft>
                <a:spcPts val="400"/>
              </a:spcAft>
              <a:buClrTx/>
              <a:buSzPct val="100000"/>
              <a:buFont typeface="Wingdings" panose="05000000000000000000" pitchFamily="2" charset="2"/>
              <a:buChar char="§"/>
              <a:tabLst/>
              <a:defRPr/>
            </a:pPr>
            <a:r>
              <a:rPr lang="en-US" sz="1200" dirty="0">
                <a:solidFill>
                  <a:schemeClr val="accent1">
                    <a:lumMod val="75000"/>
                  </a:schemeClr>
                </a:solidFill>
                <a:sym typeface="Roboto"/>
              </a:rPr>
              <a:t>Cutting-edge </a:t>
            </a:r>
            <a:r>
              <a:rPr lang="en-US" sz="1200" b="1" dirty="0">
                <a:solidFill>
                  <a:schemeClr val="accent1">
                    <a:lumMod val="75000"/>
                  </a:schemeClr>
                </a:solidFill>
                <a:sym typeface="Roboto"/>
              </a:rPr>
              <a:t>digital lending solutions</a:t>
            </a:r>
            <a:r>
              <a:rPr lang="en-US" sz="1200" dirty="0">
                <a:solidFill>
                  <a:schemeClr val="accent1">
                    <a:lumMod val="75000"/>
                  </a:schemeClr>
                </a:solidFill>
                <a:sym typeface="Roboto"/>
              </a:rPr>
              <a:t> that are accessible, cost-effective, provide enhanced security &amp; financial inclusion</a:t>
            </a:r>
          </a:p>
          <a:p>
            <a:pPr marL="171450" marR="0" lvl="0" indent="-171450" algn="l" defTabSz="914400" rtl="0" eaLnBrk="1" fontAlgn="auto" latinLnBrk="0" hangingPunct="1">
              <a:lnSpc>
                <a:spcPct val="120000"/>
              </a:lnSpc>
              <a:spcBef>
                <a:spcPts val="400"/>
              </a:spcBef>
              <a:spcAft>
                <a:spcPts val="400"/>
              </a:spcAft>
              <a:buClrTx/>
              <a:buSzPct val="100000"/>
              <a:buFont typeface="Wingdings" panose="05000000000000000000" pitchFamily="2" charset="2"/>
              <a:buChar char="§"/>
              <a:tabLst/>
              <a:defRPr/>
            </a:pPr>
            <a:r>
              <a:rPr lang="en-US" sz="1200" dirty="0">
                <a:solidFill>
                  <a:schemeClr val="accent1">
                    <a:lumMod val="75000"/>
                  </a:schemeClr>
                </a:solidFill>
                <a:sym typeface="Roboto"/>
              </a:rPr>
              <a:t>SMEs registered in Oman increased by 44.3%</a:t>
            </a:r>
          </a:p>
        </p:txBody>
      </p:sp>
      <p:sp>
        <p:nvSpPr>
          <p:cNvPr id="71" name="Rectangle: Rounded Corners 70">
            <a:extLst>
              <a:ext uri="{FF2B5EF4-FFF2-40B4-BE49-F238E27FC236}">
                <a16:creationId xmlns:a16="http://schemas.microsoft.com/office/drawing/2014/main" id="{2A4DCA97-EC69-47E5-B18C-439CF0717DB9}"/>
              </a:ext>
            </a:extLst>
          </p:cNvPr>
          <p:cNvSpPr/>
          <p:nvPr/>
        </p:nvSpPr>
        <p:spPr>
          <a:xfrm>
            <a:off x="7144143" y="1286050"/>
            <a:ext cx="4932948" cy="456009"/>
          </a:xfrm>
          <a:prstGeom prst="roundRect">
            <a:avLst/>
          </a:prstGeom>
          <a:solidFill>
            <a:srgbClr val="1F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TAMKEEN</a:t>
            </a:r>
          </a:p>
        </p:txBody>
      </p:sp>
      <p:pic>
        <p:nvPicPr>
          <p:cNvPr id="73" name="Graphic 72">
            <a:extLst>
              <a:ext uri="{FF2B5EF4-FFF2-40B4-BE49-F238E27FC236}">
                <a16:creationId xmlns:a16="http://schemas.microsoft.com/office/drawing/2014/main" id="{0570F54D-0FC8-4EDA-B037-85EC7191FEC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6132"/>
          <a:stretch/>
        </p:blipFill>
        <p:spPr>
          <a:xfrm>
            <a:off x="5790041" y="2645239"/>
            <a:ext cx="1132167" cy="992981"/>
          </a:xfrm>
          <a:prstGeom prst="rect">
            <a:avLst/>
          </a:prstGeom>
        </p:spPr>
      </p:pic>
      <p:sp>
        <p:nvSpPr>
          <p:cNvPr id="74" name="TextBox 73">
            <a:extLst>
              <a:ext uri="{FF2B5EF4-FFF2-40B4-BE49-F238E27FC236}">
                <a16:creationId xmlns:a16="http://schemas.microsoft.com/office/drawing/2014/main" id="{25E14B5B-7F56-4DE4-B300-9D1ADD8B9BAF}"/>
              </a:ext>
            </a:extLst>
          </p:cNvPr>
          <p:cNvSpPr txBox="1"/>
          <p:nvPr/>
        </p:nvSpPr>
        <p:spPr>
          <a:xfrm>
            <a:off x="5498498" y="3711283"/>
            <a:ext cx="1715252" cy="369332"/>
          </a:xfrm>
          <a:prstGeom prst="rect">
            <a:avLst/>
          </a:prstGeom>
          <a:noFill/>
        </p:spPr>
        <p:txBody>
          <a:bodyPr wrap="square" rtlCol="0">
            <a:spAutoFit/>
          </a:bodyPr>
          <a:lstStyle/>
          <a:p>
            <a:pPr algn="ctr"/>
            <a:r>
              <a:rPr lang="en-US" b="1" dirty="0">
                <a:solidFill>
                  <a:schemeClr val="tx1">
                    <a:lumMod val="50000"/>
                    <a:lumOff val="50000"/>
                  </a:schemeClr>
                </a:solidFill>
                <a:cs typeface="Open Sans Extrabold"/>
              </a:rPr>
              <a:t>Beehive Oman</a:t>
            </a:r>
          </a:p>
        </p:txBody>
      </p:sp>
      <p:sp>
        <p:nvSpPr>
          <p:cNvPr id="75" name="TextBox 74">
            <a:extLst>
              <a:ext uri="{FF2B5EF4-FFF2-40B4-BE49-F238E27FC236}">
                <a16:creationId xmlns:a16="http://schemas.microsoft.com/office/drawing/2014/main" id="{4B0B1947-FD01-4D38-BE9A-03978FB1279F}"/>
              </a:ext>
            </a:extLst>
          </p:cNvPr>
          <p:cNvSpPr txBox="1"/>
          <p:nvPr/>
        </p:nvSpPr>
        <p:spPr>
          <a:xfrm>
            <a:off x="4904149" y="2024372"/>
            <a:ext cx="2397147" cy="338554"/>
          </a:xfrm>
          <a:prstGeom prst="rect">
            <a:avLst/>
          </a:prstGeom>
          <a:noFill/>
        </p:spPr>
        <p:txBody>
          <a:bodyPr wrap="square" rtlCol="0">
            <a:spAutoFit/>
          </a:bodyPr>
          <a:lstStyle>
            <a:defPPr>
              <a:defRPr lang="en-US"/>
            </a:defPPr>
            <a:lvl1pPr marR="0" lvl="0" indent="0" algn="ctr" eaLnBrk="0" fontAlgn="auto" hangingPunct="0">
              <a:lnSpc>
                <a:spcPct val="100000"/>
              </a:lnSpc>
              <a:spcBef>
                <a:spcPts val="0"/>
              </a:spcBef>
              <a:spcAft>
                <a:spcPts val="0"/>
              </a:spcAft>
              <a:buClrTx/>
              <a:buSzTx/>
              <a:buFontTx/>
              <a:buNone/>
              <a:tabLst/>
              <a:defRPr kumimoji="0" sz="1600" b="1" i="0" u="none" strike="noStrike" kern="0" cap="none" spc="0" normalizeH="0" baseline="0">
                <a:ln>
                  <a:noFill/>
                </a:ln>
                <a:solidFill>
                  <a:srgbClr val="2F5497"/>
                </a:solidFill>
                <a:effectLst/>
                <a:uLnTx/>
                <a:uFillTx/>
                <a:latin typeface="Calibri" panose="020F0502020204030204"/>
                <a:ea typeface="ＭＳ Ｐゴシック"/>
                <a:cs typeface="Calibri" panose="020F0502020204030204" pitchFamily="34" charset="0"/>
              </a:defRPr>
            </a:lvl1pPr>
          </a:lstStyle>
          <a:p>
            <a:r>
              <a:rPr lang="en-US" dirty="0"/>
              <a:t>In collaboration with  </a:t>
            </a:r>
          </a:p>
        </p:txBody>
      </p:sp>
      <p:sp>
        <p:nvSpPr>
          <p:cNvPr id="77" name="Cross 76">
            <a:extLst>
              <a:ext uri="{FF2B5EF4-FFF2-40B4-BE49-F238E27FC236}">
                <a16:creationId xmlns:a16="http://schemas.microsoft.com/office/drawing/2014/main" id="{6FCD0FF3-1C1E-45C3-B229-3F6F67AD8219}"/>
              </a:ext>
            </a:extLst>
          </p:cNvPr>
          <p:cNvSpPr/>
          <p:nvPr/>
        </p:nvSpPr>
        <p:spPr>
          <a:xfrm>
            <a:off x="4975283" y="2897978"/>
            <a:ext cx="518717" cy="500844"/>
          </a:xfrm>
          <a:prstGeom prst="plu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BF8859B0-3E1E-4AC7-B82D-8230501AFE34}"/>
              </a:ext>
            </a:extLst>
          </p:cNvPr>
          <p:cNvSpPr txBox="1"/>
          <p:nvPr/>
        </p:nvSpPr>
        <p:spPr>
          <a:xfrm>
            <a:off x="407368" y="5062245"/>
            <a:ext cx="2358356" cy="276999"/>
          </a:xfrm>
          <a:prstGeom prst="rect">
            <a:avLst/>
          </a:prstGeom>
        </p:spPr>
        <p:txBody>
          <a:bodyPr wrap="square">
            <a:spAutoFit/>
          </a:bodyPr>
          <a:lstStyle>
            <a:defPPr>
              <a:defRPr lang="en-US"/>
            </a:defPPr>
            <a:lvl1pPr>
              <a:defRPr sz="1200" i="1">
                <a:solidFill>
                  <a:srgbClr val="202124"/>
                </a:solidFill>
                <a:latin typeface="Google Sans"/>
              </a:defRPr>
            </a:lvl1pPr>
          </a:lstStyle>
          <a:p>
            <a:r>
              <a:rPr lang="en-US" b="1" i="0" dirty="0">
                <a:solidFill>
                  <a:schemeClr val="accent1">
                    <a:lumMod val="75000"/>
                  </a:schemeClr>
                </a:solidFill>
                <a:latin typeface="Calibri" panose="020F0502020204030204" pitchFamily="34" charset="0"/>
                <a:cs typeface="Calibri" panose="020F0502020204030204" pitchFamily="34" charset="0"/>
              </a:rPr>
              <a:t>Total SMEs in Oman:  75,800</a:t>
            </a:r>
            <a:endParaRPr lang="en-GB" b="1" i="0" dirty="0">
              <a:solidFill>
                <a:schemeClr val="accent1">
                  <a:lumMod val="75000"/>
                </a:schemeClr>
              </a:solidFill>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A1570EAE-96AA-47C8-8AC4-4662BB8694DA}"/>
              </a:ext>
            </a:extLst>
          </p:cNvPr>
          <p:cNvSpPr txBox="1"/>
          <p:nvPr/>
        </p:nvSpPr>
        <p:spPr>
          <a:xfrm>
            <a:off x="572736" y="5600854"/>
            <a:ext cx="2572929" cy="246221"/>
          </a:xfrm>
          <a:prstGeom prst="rect">
            <a:avLst/>
          </a:prstGeom>
          <a:noFill/>
        </p:spPr>
        <p:txBody>
          <a:bodyPr wrap="square" rtlCol="0">
            <a:spAutoFit/>
          </a:bodyPr>
          <a:lstStyle/>
          <a:p>
            <a:r>
              <a:rPr lang="en-US" sz="1000" dirty="0">
                <a:solidFill>
                  <a:schemeClr val="accent1">
                    <a:lumMod val="75000"/>
                  </a:schemeClr>
                </a:solidFill>
              </a:rPr>
              <a:t>Small Enterprise:              &gt; 9,880 (13.0%)</a:t>
            </a:r>
            <a:endParaRPr lang="en-GB" sz="1000" dirty="0">
              <a:solidFill>
                <a:schemeClr val="accent1">
                  <a:lumMod val="75000"/>
                </a:schemeClr>
              </a:solidFill>
            </a:endParaRPr>
          </a:p>
        </p:txBody>
      </p:sp>
      <p:sp>
        <p:nvSpPr>
          <p:cNvPr id="80" name="TextBox 79">
            <a:extLst>
              <a:ext uri="{FF2B5EF4-FFF2-40B4-BE49-F238E27FC236}">
                <a16:creationId xmlns:a16="http://schemas.microsoft.com/office/drawing/2014/main" id="{C30AE6DB-6271-478B-9EDA-BE82999F651F}"/>
              </a:ext>
            </a:extLst>
          </p:cNvPr>
          <p:cNvSpPr txBox="1"/>
          <p:nvPr/>
        </p:nvSpPr>
        <p:spPr>
          <a:xfrm>
            <a:off x="572736" y="5357470"/>
            <a:ext cx="2554976" cy="246221"/>
          </a:xfrm>
          <a:prstGeom prst="rect">
            <a:avLst/>
          </a:prstGeom>
          <a:noFill/>
        </p:spPr>
        <p:txBody>
          <a:bodyPr wrap="square" rtlCol="0">
            <a:spAutoFit/>
          </a:bodyPr>
          <a:lstStyle/>
          <a:p>
            <a:r>
              <a:rPr lang="en-US" sz="1000" dirty="0">
                <a:solidFill>
                  <a:schemeClr val="accent1">
                    <a:lumMod val="75000"/>
                  </a:schemeClr>
                </a:solidFill>
              </a:rPr>
              <a:t>Medium Enterprise          &gt; 2,695 (3.6%)</a:t>
            </a:r>
            <a:endParaRPr lang="en-GB" sz="1000" dirty="0">
              <a:solidFill>
                <a:schemeClr val="accent1">
                  <a:lumMod val="75000"/>
                </a:schemeClr>
              </a:solidFill>
            </a:endParaRPr>
          </a:p>
        </p:txBody>
      </p:sp>
      <p:sp>
        <p:nvSpPr>
          <p:cNvPr id="81" name="TextBox 80">
            <a:extLst>
              <a:ext uri="{FF2B5EF4-FFF2-40B4-BE49-F238E27FC236}">
                <a16:creationId xmlns:a16="http://schemas.microsoft.com/office/drawing/2014/main" id="{CAA46423-F112-4696-BE1D-89F5B8C3B8CC}"/>
              </a:ext>
            </a:extLst>
          </p:cNvPr>
          <p:cNvSpPr txBox="1"/>
          <p:nvPr/>
        </p:nvSpPr>
        <p:spPr>
          <a:xfrm>
            <a:off x="572736" y="5847075"/>
            <a:ext cx="2644987" cy="246221"/>
          </a:xfrm>
          <a:prstGeom prst="rect">
            <a:avLst/>
          </a:prstGeom>
          <a:noFill/>
        </p:spPr>
        <p:txBody>
          <a:bodyPr wrap="square" rtlCol="0">
            <a:spAutoFit/>
          </a:bodyPr>
          <a:lstStyle/>
          <a:p>
            <a:r>
              <a:rPr lang="en-US" sz="1000" dirty="0">
                <a:solidFill>
                  <a:schemeClr val="accent1">
                    <a:lumMod val="75000"/>
                  </a:schemeClr>
                </a:solidFill>
              </a:rPr>
              <a:t>Micro Enterprise              &gt; 63,225 (83.4%)</a:t>
            </a:r>
            <a:endParaRPr lang="en-GB" sz="1000" dirty="0">
              <a:solidFill>
                <a:schemeClr val="accent1">
                  <a:lumMod val="75000"/>
                </a:schemeClr>
              </a:solidFill>
            </a:endParaRPr>
          </a:p>
        </p:txBody>
      </p:sp>
      <p:sp>
        <p:nvSpPr>
          <p:cNvPr id="82" name="TextBox 81">
            <a:extLst>
              <a:ext uri="{FF2B5EF4-FFF2-40B4-BE49-F238E27FC236}">
                <a16:creationId xmlns:a16="http://schemas.microsoft.com/office/drawing/2014/main" id="{D96EA37F-0B21-49F4-9B0B-D183CD16CA86}"/>
              </a:ext>
            </a:extLst>
          </p:cNvPr>
          <p:cNvSpPr txBox="1"/>
          <p:nvPr/>
        </p:nvSpPr>
        <p:spPr>
          <a:xfrm>
            <a:off x="623392" y="6250095"/>
            <a:ext cx="1711524" cy="230832"/>
          </a:xfrm>
          <a:prstGeom prst="rect">
            <a:avLst/>
          </a:prstGeom>
          <a:noFill/>
          <a:ln w="9525">
            <a:noFill/>
            <a:miter lim="800000"/>
            <a:headEnd/>
            <a:tailEnd/>
          </a:ln>
        </p:spPr>
        <p:txBody>
          <a:bodyPr wrap="square">
            <a:spAutoFit/>
          </a:bodyPr>
          <a:lstStyle>
            <a:defPPr>
              <a:defRPr lang="en-US"/>
            </a:defPPr>
            <a:lvl1pPr marR="0" lvl="0" indent="0" eaLnBrk="0" fontAlgn="auto" hangingPunct="0">
              <a:lnSpc>
                <a:spcPct val="100000"/>
              </a:lnSpc>
              <a:spcBef>
                <a:spcPts val="0"/>
              </a:spcBef>
              <a:spcAft>
                <a:spcPts val="0"/>
              </a:spcAft>
              <a:buClrTx/>
              <a:buSzTx/>
              <a:buFontTx/>
              <a:buNone/>
              <a:tabLst/>
              <a:defRPr kumimoji="0" sz="1000" b="0" i="0" u="none" strike="noStrike" kern="0" cap="none" spc="0" normalizeH="0" baseline="0">
                <a:ln>
                  <a:noFill/>
                </a:ln>
                <a:solidFill>
                  <a:srgbClr val="545454"/>
                </a:solidFill>
                <a:effectLst/>
                <a:uLnTx/>
                <a:uFillTx/>
                <a:latin typeface="Univers" panose="020F0502020204030204"/>
              </a:defRPr>
            </a:lvl1pPr>
          </a:lstStyle>
          <a:p>
            <a:r>
              <a:rPr lang="en-US" sz="900" i="1" dirty="0">
                <a:solidFill>
                  <a:schemeClr val="accent1">
                    <a:lumMod val="75000"/>
                  </a:schemeClr>
                </a:solidFill>
                <a:latin typeface="+mn-lt"/>
              </a:rPr>
              <a:t>Source: NCSI – May’22</a:t>
            </a:r>
          </a:p>
        </p:txBody>
      </p:sp>
      <p:sp>
        <p:nvSpPr>
          <p:cNvPr id="18" name="Rectangle: Rounded Corners 17">
            <a:extLst>
              <a:ext uri="{FF2B5EF4-FFF2-40B4-BE49-F238E27FC236}">
                <a16:creationId xmlns:a16="http://schemas.microsoft.com/office/drawing/2014/main" id="{93712253-AB3E-4B4B-B859-9172DF206CDC}"/>
              </a:ext>
            </a:extLst>
          </p:cNvPr>
          <p:cNvSpPr/>
          <p:nvPr/>
        </p:nvSpPr>
        <p:spPr>
          <a:xfrm>
            <a:off x="3791744" y="5801251"/>
            <a:ext cx="5627875" cy="500844"/>
          </a:xfrm>
          <a:prstGeom prst="roundRect">
            <a:avLst/>
          </a:prstGeom>
          <a:solidFill>
            <a:srgbClr val="1F4E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Increased need for Bank-Fintech to collaborate than to compete</a:t>
            </a:r>
          </a:p>
        </p:txBody>
      </p:sp>
    </p:spTree>
    <p:extLst>
      <p:ext uri="{BB962C8B-B14F-4D97-AF65-F5344CB8AC3E}">
        <p14:creationId xmlns:p14="http://schemas.microsoft.com/office/powerpoint/2010/main" val="45636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EA7EA0-451B-4FF1-8581-1613107FADDF}"/>
              </a:ext>
            </a:extLst>
          </p:cNvPr>
          <p:cNvCxnSpPr/>
          <p:nvPr/>
        </p:nvCxnSpPr>
        <p:spPr>
          <a:xfrm>
            <a:off x="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6F0A7B0-1835-421E-A099-BB3B34763496}"/>
              </a:ext>
            </a:extLst>
          </p:cNvPr>
          <p:cNvSpPr txBox="1">
            <a:spLocks/>
          </p:cNvSpPr>
          <p:nvPr/>
        </p:nvSpPr>
        <p:spPr>
          <a:xfrm>
            <a:off x="119336" y="88915"/>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Contents</a:t>
            </a:r>
          </a:p>
        </p:txBody>
      </p:sp>
      <p:sp>
        <p:nvSpPr>
          <p:cNvPr id="5" name="TextBox 4">
            <a:extLst>
              <a:ext uri="{FF2B5EF4-FFF2-40B4-BE49-F238E27FC236}">
                <a16:creationId xmlns:a16="http://schemas.microsoft.com/office/drawing/2014/main" id="{C0BC030E-0E93-444C-9227-861B98946CF4}"/>
              </a:ext>
            </a:extLst>
          </p:cNvPr>
          <p:cNvSpPr txBox="1"/>
          <p:nvPr/>
        </p:nvSpPr>
        <p:spPr>
          <a:xfrm>
            <a:off x="1991544" y="1218555"/>
            <a:ext cx="7589813" cy="4420890"/>
          </a:xfrm>
          <a:prstGeom prst="rect">
            <a:avLst/>
          </a:prstGeom>
          <a:noFill/>
        </p:spPr>
        <p:txBody>
          <a:bodyPr wrap="square" rtlCol="0">
            <a:spAutoFit/>
          </a:bodyPr>
          <a:lstStyle/>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Ahli Bank Overview      </a:t>
            </a:r>
          </a:p>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Operating Environment   </a:t>
            </a:r>
          </a:p>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Financial Performance </a:t>
            </a:r>
          </a:p>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Digital Transformation           </a:t>
            </a:r>
          </a:p>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Key Focus Areas</a:t>
            </a:r>
          </a:p>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Way Forward </a:t>
            </a:r>
          </a:p>
        </p:txBody>
      </p:sp>
    </p:spTree>
    <p:extLst>
      <p:ext uri="{BB962C8B-B14F-4D97-AF65-F5344CB8AC3E}">
        <p14:creationId xmlns:p14="http://schemas.microsoft.com/office/powerpoint/2010/main" val="44813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EA7EA0-451B-4FF1-8581-1613107FADDF}"/>
              </a:ext>
            </a:extLst>
          </p:cNvPr>
          <p:cNvCxnSpPr/>
          <p:nvPr/>
        </p:nvCxnSpPr>
        <p:spPr>
          <a:xfrm>
            <a:off x="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6F0A7B0-1835-421E-A099-BB3B34763496}"/>
              </a:ext>
            </a:extLst>
          </p:cNvPr>
          <p:cNvSpPr txBox="1">
            <a:spLocks/>
          </p:cNvSpPr>
          <p:nvPr/>
        </p:nvSpPr>
        <p:spPr>
          <a:xfrm>
            <a:off x="119336" y="88915"/>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Contents</a:t>
            </a:r>
          </a:p>
        </p:txBody>
      </p:sp>
      <p:sp>
        <p:nvSpPr>
          <p:cNvPr id="5" name="TextBox 4">
            <a:extLst>
              <a:ext uri="{FF2B5EF4-FFF2-40B4-BE49-F238E27FC236}">
                <a16:creationId xmlns:a16="http://schemas.microsoft.com/office/drawing/2014/main" id="{C0BC030E-0E93-444C-9227-861B98946CF4}"/>
              </a:ext>
            </a:extLst>
          </p:cNvPr>
          <p:cNvSpPr txBox="1"/>
          <p:nvPr/>
        </p:nvSpPr>
        <p:spPr>
          <a:xfrm>
            <a:off x="1775520" y="1218555"/>
            <a:ext cx="7589813" cy="4420890"/>
          </a:xfrm>
          <a:prstGeom prst="rect">
            <a:avLst/>
          </a:prstGeom>
          <a:noFill/>
        </p:spPr>
        <p:txBody>
          <a:bodyPr wrap="square" rtlCol="0">
            <a:spAutoFit/>
          </a:bodyPr>
          <a:lstStyle/>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Ahli Bank Overview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Operating Environment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Financial Performance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Digital Transformation</a:t>
            </a:r>
          </a:p>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Key Focus Areas</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Way Forward </a:t>
            </a:r>
          </a:p>
        </p:txBody>
      </p:sp>
    </p:spTree>
    <p:extLst>
      <p:ext uri="{BB962C8B-B14F-4D97-AF65-F5344CB8AC3E}">
        <p14:creationId xmlns:p14="http://schemas.microsoft.com/office/powerpoint/2010/main" val="2257123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xfrm>
            <a:off x="9971012" y="6497786"/>
            <a:ext cx="2133600" cy="365125"/>
          </a:xfrm>
        </p:spPr>
        <p:txBody>
          <a:bodyPr/>
          <a:lstStyle/>
          <a:p>
            <a:pPr>
              <a:defRPr/>
            </a:pPr>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defRPr/>
              </a:pPr>
              <a:t>21</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p:nvCxnSpPr>
        <p:spPr>
          <a:xfrm>
            <a:off x="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85942" y="101472"/>
            <a:ext cx="4896544"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Key Focus Areas</a:t>
            </a:r>
          </a:p>
        </p:txBody>
      </p:sp>
      <p:sp>
        <p:nvSpPr>
          <p:cNvPr id="26" name="Rounded Rectangle 25"/>
          <p:cNvSpPr/>
          <p:nvPr/>
        </p:nvSpPr>
        <p:spPr>
          <a:xfrm>
            <a:off x="1069550" y="919473"/>
            <a:ext cx="2291997" cy="4918044"/>
          </a:xfrm>
          <a:prstGeom prst="roundRect">
            <a:avLst>
              <a:gd name="adj" fmla="val 4572"/>
            </a:avLst>
          </a:prstGeom>
          <a:solidFill>
            <a:srgbClr val="C7AC16"/>
          </a:solidFill>
          <a:ln w="12700" cap="flat" cmpd="sng" algn="ctr">
            <a:noFill/>
            <a:prstDash val="solid"/>
            <a:miter lim="800000"/>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Round Same Side Corner Rectangle 27"/>
          <p:cNvSpPr/>
          <p:nvPr/>
        </p:nvSpPr>
        <p:spPr>
          <a:xfrm>
            <a:off x="1074217" y="787679"/>
            <a:ext cx="2291998" cy="1142590"/>
          </a:xfrm>
          <a:prstGeom prst="round2SameRect">
            <a:avLst>
              <a:gd name="adj1" fmla="val 8831"/>
              <a:gd name="adj2" fmla="val 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Rounded Rectangle 30"/>
          <p:cNvSpPr/>
          <p:nvPr/>
        </p:nvSpPr>
        <p:spPr>
          <a:xfrm>
            <a:off x="3827455" y="919473"/>
            <a:ext cx="2310063" cy="4918044"/>
          </a:xfrm>
          <a:prstGeom prst="roundRect">
            <a:avLst>
              <a:gd name="adj" fmla="val 4572"/>
            </a:avLst>
          </a:prstGeom>
          <a:solidFill>
            <a:srgbClr val="1F4E78"/>
          </a:solidFill>
          <a:ln w="12700" cap="flat" cmpd="sng" algn="ctr">
            <a:noFill/>
            <a:prstDash val="solid"/>
            <a:miter lim="800000"/>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 name="Round Same Side Corner Rectangle 32"/>
          <p:cNvSpPr/>
          <p:nvPr/>
        </p:nvSpPr>
        <p:spPr>
          <a:xfrm>
            <a:off x="3827455" y="775457"/>
            <a:ext cx="2310064" cy="1142590"/>
          </a:xfrm>
          <a:prstGeom prst="round2SameRect">
            <a:avLst>
              <a:gd name="adj1" fmla="val 8831"/>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5" name="Group 34"/>
          <p:cNvGrpSpPr/>
          <p:nvPr/>
        </p:nvGrpSpPr>
        <p:grpSpPr>
          <a:xfrm>
            <a:off x="6579270" y="908709"/>
            <a:ext cx="2310064" cy="4918043"/>
            <a:chOff x="6213085" y="2201722"/>
            <a:chExt cx="2310064" cy="3830791"/>
          </a:xfrm>
        </p:grpSpPr>
        <p:sp>
          <p:nvSpPr>
            <p:cNvPr id="36" name="Rounded Rectangle 35"/>
            <p:cNvSpPr/>
            <p:nvPr/>
          </p:nvSpPr>
          <p:spPr>
            <a:xfrm>
              <a:off x="6213085" y="2201722"/>
              <a:ext cx="2310063" cy="3830791"/>
            </a:xfrm>
            <a:prstGeom prst="roundRect">
              <a:avLst>
                <a:gd name="adj" fmla="val 4572"/>
              </a:avLst>
            </a:prstGeom>
            <a:solidFill>
              <a:srgbClr val="DBB36E"/>
            </a:solidFill>
            <a:ln w="12700" cap="flat" cmpd="sng" algn="ctr">
              <a:noFill/>
              <a:prstDash val="solid"/>
              <a:miter lim="800000"/>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 name="Round Same Side Corner Rectangle 37"/>
            <p:cNvSpPr/>
            <p:nvPr/>
          </p:nvSpPr>
          <p:spPr>
            <a:xfrm>
              <a:off x="6213085" y="2201722"/>
              <a:ext cx="2310064" cy="830909"/>
            </a:xfrm>
            <a:prstGeom prst="round2SameRect">
              <a:avLst>
                <a:gd name="adj1" fmla="val 8831"/>
                <a:gd name="adj2" fmla="val 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Rounded Rectangle 39"/>
          <p:cNvSpPr/>
          <p:nvPr/>
        </p:nvSpPr>
        <p:spPr>
          <a:xfrm>
            <a:off x="9231410" y="919473"/>
            <a:ext cx="2295957" cy="4918044"/>
          </a:xfrm>
          <a:prstGeom prst="roundRect">
            <a:avLst>
              <a:gd name="adj" fmla="val 4572"/>
            </a:avLst>
          </a:prstGeom>
          <a:solidFill>
            <a:schemeClr val="accent1">
              <a:lumMod val="50000"/>
            </a:schemeClr>
          </a:solidFill>
          <a:ln w="12700" cap="flat" cmpd="sng" algn="ctr">
            <a:noFill/>
            <a:prstDash val="solid"/>
            <a:miter lim="800000"/>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 name="Round Same Side Corner Rectangle 40"/>
          <p:cNvSpPr/>
          <p:nvPr/>
        </p:nvSpPr>
        <p:spPr>
          <a:xfrm>
            <a:off x="9227507" y="778826"/>
            <a:ext cx="2310064" cy="1159451"/>
          </a:xfrm>
          <a:prstGeom prst="round2SameRect">
            <a:avLst>
              <a:gd name="adj1" fmla="val 8831"/>
              <a:gd name="adj2" fmla="val 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p:cNvSpPr/>
          <p:nvPr/>
        </p:nvSpPr>
        <p:spPr>
          <a:xfrm>
            <a:off x="9907757" y="1397588"/>
            <a:ext cx="997527" cy="972337"/>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D0C69"/>
              </a:solidFill>
              <a:effectLst/>
              <a:uLnTx/>
              <a:uFillTx/>
              <a:latin typeface="Arial" panose="020B0604020202020204" pitchFamily="34" charset="0"/>
              <a:ea typeface="+mn-ea"/>
              <a:cs typeface="Arial" panose="020B0604020202020204" pitchFamily="34" charset="0"/>
            </a:endParaRPr>
          </a:p>
        </p:txBody>
      </p:sp>
      <p:sp>
        <p:nvSpPr>
          <p:cNvPr id="50" name="Rectangle 49"/>
          <p:cNvSpPr/>
          <p:nvPr/>
        </p:nvSpPr>
        <p:spPr>
          <a:xfrm>
            <a:off x="9251358" y="1085142"/>
            <a:ext cx="2324174" cy="523220"/>
          </a:xfrm>
          <a:prstGeom prst="rect">
            <a:avLst/>
          </a:prstGeom>
        </p:spPr>
        <p:txBody>
          <a:bodyPr wrap="square">
            <a:spAutoFit/>
          </a:bodyPr>
          <a:lstStyle/>
          <a:p>
            <a:pPr marL="12700" algn="ctr">
              <a:lnSpc>
                <a:spcPct val="100000"/>
              </a:lnSpc>
              <a:spcBef>
                <a:spcPts val="105"/>
              </a:spcBef>
            </a:pPr>
            <a:r>
              <a:rPr lang="en-US" sz="1400" b="1" spc="-5" dirty="0">
                <a:solidFill>
                  <a:schemeClr val="accent1">
                    <a:lumMod val="75000"/>
                  </a:schemeClr>
                </a:solidFill>
                <a:latin typeface="Verdana" panose="020B0604030504040204" pitchFamily="34" charset="0"/>
                <a:ea typeface="Verdana" panose="020B0604030504040204" pitchFamily="34" charset="0"/>
                <a:cs typeface="Arial"/>
              </a:rPr>
              <a:t>Continue Digitalization</a:t>
            </a:r>
          </a:p>
        </p:txBody>
      </p:sp>
      <p:sp>
        <p:nvSpPr>
          <p:cNvPr id="3" name="Rectangle 2"/>
          <p:cNvSpPr/>
          <p:nvPr/>
        </p:nvSpPr>
        <p:spPr>
          <a:xfrm>
            <a:off x="961048" y="2325410"/>
            <a:ext cx="2414540" cy="2556726"/>
          </a:xfrm>
          <a:prstGeom prst="rect">
            <a:avLst/>
          </a:prstGeom>
        </p:spPr>
        <p:txBody>
          <a:bodyPr wrap="square">
            <a:spAutoFit/>
          </a:bodyPr>
          <a:lstStyle/>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Expanding and diversification of  overall customer base of the Bank</a:t>
            </a:r>
          </a:p>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Enhance retail deposit contribution to the overall funding mix</a:t>
            </a:r>
          </a:p>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Increase customer touchpoints through digital channels including digital branches</a:t>
            </a:r>
          </a:p>
        </p:txBody>
      </p:sp>
      <p:sp>
        <p:nvSpPr>
          <p:cNvPr id="52" name="Oval 51"/>
          <p:cNvSpPr/>
          <p:nvPr/>
        </p:nvSpPr>
        <p:spPr>
          <a:xfrm>
            <a:off x="7186253" y="1353073"/>
            <a:ext cx="997527" cy="972337"/>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D0C69"/>
              </a:solidFill>
              <a:effectLst/>
              <a:uLnTx/>
              <a:uFillTx/>
              <a:latin typeface="Arial" panose="020B0604020202020204" pitchFamily="34" charset="0"/>
              <a:ea typeface="+mn-ea"/>
              <a:cs typeface="Arial" panose="020B0604020202020204" pitchFamily="34" charset="0"/>
            </a:endParaRPr>
          </a:p>
        </p:txBody>
      </p:sp>
      <p:sp>
        <p:nvSpPr>
          <p:cNvPr id="49" name="Rectangle 48"/>
          <p:cNvSpPr/>
          <p:nvPr/>
        </p:nvSpPr>
        <p:spPr>
          <a:xfrm>
            <a:off x="6540555" y="1098383"/>
            <a:ext cx="2324174" cy="523220"/>
          </a:xfrm>
          <a:prstGeom prst="rect">
            <a:avLst/>
          </a:prstGeom>
        </p:spPr>
        <p:txBody>
          <a:bodyPr wrap="square">
            <a:spAutoFit/>
          </a:bodyPr>
          <a:lstStyle/>
          <a:p>
            <a:pPr marL="12700" algn="ctr">
              <a:lnSpc>
                <a:spcPct val="100000"/>
              </a:lnSpc>
              <a:spcBef>
                <a:spcPts val="105"/>
              </a:spcBef>
            </a:pPr>
            <a:r>
              <a:rPr lang="en-US" sz="1400" b="1" spc="-5" dirty="0">
                <a:solidFill>
                  <a:schemeClr val="accent1">
                    <a:lumMod val="75000"/>
                  </a:schemeClr>
                </a:solidFill>
                <a:latin typeface="Verdana" panose="020B0604030504040204" pitchFamily="34" charset="0"/>
                <a:ea typeface="Verdana" panose="020B0604030504040204" pitchFamily="34" charset="0"/>
                <a:cs typeface="Arial"/>
              </a:rPr>
              <a:t>Prudent Asset Growth</a:t>
            </a:r>
          </a:p>
        </p:txBody>
      </p:sp>
      <p:sp>
        <p:nvSpPr>
          <p:cNvPr id="53" name="Oval 52"/>
          <p:cNvSpPr/>
          <p:nvPr/>
        </p:nvSpPr>
        <p:spPr>
          <a:xfrm>
            <a:off x="4461328" y="1369306"/>
            <a:ext cx="997527" cy="972337"/>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D0C69"/>
              </a:solidFill>
              <a:effectLst/>
              <a:uLnTx/>
              <a:uFillTx/>
              <a:latin typeface="Arial" panose="020B0604020202020204" pitchFamily="34" charset="0"/>
              <a:ea typeface="+mn-ea"/>
              <a:cs typeface="Arial" panose="020B0604020202020204" pitchFamily="34" charset="0"/>
            </a:endParaRPr>
          </a:p>
        </p:txBody>
      </p:sp>
      <p:sp>
        <p:nvSpPr>
          <p:cNvPr id="54" name="Oval 53"/>
          <p:cNvSpPr/>
          <p:nvPr/>
        </p:nvSpPr>
        <p:spPr>
          <a:xfrm>
            <a:off x="1714737" y="1284578"/>
            <a:ext cx="997527" cy="972337"/>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D0C69"/>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023381" y="1053322"/>
            <a:ext cx="2324174" cy="523220"/>
          </a:xfrm>
          <a:prstGeom prst="rect">
            <a:avLst/>
          </a:prstGeom>
        </p:spPr>
        <p:txBody>
          <a:bodyPr wrap="square">
            <a:spAutoFit/>
          </a:bodyPr>
          <a:lstStyle/>
          <a:p>
            <a:pPr marL="12700" algn="ctr">
              <a:lnSpc>
                <a:spcPct val="100000"/>
              </a:lnSpc>
              <a:spcBef>
                <a:spcPts val="105"/>
              </a:spcBef>
            </a:pPr>
            <a:r>
              <a:rPr lang="en-US" sz="1400" b="1" spc="-5" dirty="0">
                <a:solidFill>
                  <a:schemeClr val="accent1">
                    <a:lumMod val="75000"/>
                  </a:schemeClr>
                </a:solidFill>
                <a:latin typeface="Verdana" panose="020B0604030504040204" pitchFamily="34" charset="0"/>
                <a:ea typeface="Verdana" panose="020B0604030504040204" pitchFamily="34" charset="0"/>
                <a:cs typeface="Arial"/>
              </a:rPr>
              <a:t>Growth in Deposit &amp; Customer base </a:t>
            </a:r>
          </a:p>
        </p:txBody>
      </p:sp>
      <p:sp>
        <p:nvSpPr>
          <p:cNvPr id="55" name="Rectangle 54"/>
          <p:cNvSpPr/>
          <p:nvPr/>
        </p:nvSpPr>
        <p:spPr>
          <a:xfrm>
            <a:off x="3742926" y="2357034"/>
            <a:ext cx="2414540" cy="516680"/>
          </a:xfrm>
          <a:prstGeom prst="rect">
            <a:avLst/>
          </a:prstGeom>
        </p:spPr>
        <p:txBody>
          <a:bodyPr wrap="square">
            <a:spAutoFit/>
          </a:bodyPr>
          <a:lstStyle/>
          <a:p>
            <a:pPr lvl="0"/>
            <a:endParaRPr lang="en-US" sz="1200" dirty="0">
              <a:solidFill>
                <a:schemeClr val="bg1"/>
              </a:solidFill>
              <a:latin typeface="Verdana" panose="020B0604030504040204" pitchFamily="34" charset="0"/>
              <a:ea typeface="Verdana" panose="020B0604030504040204" pitchFamily="34" charset="0"/>
            </a:endParaRPr>
          </a:p>
          <a:p>
            <a:pPr marL="231775" lvl="0" indent="-200025" algn="just">
              <a:lnSpc>
                <a:spcPct val="150000"/>
              </a:lnSpc>
              <a:buFont typeface="Arial" panose="020B0604020202020204" pitchFamily="34" charset="0"/>
              <a:buChar char="•"/>
            </a:pP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Rectangle 55"/>
          <p:cNvSpPr/>
          <p:nvPr/>
        </p:nvSpPr>
        <p:spPr>
          <a:xfrm>
            <a:off x="6495372" y="2357034"/>
            <a:ext cx="2414540" cy="3110723"/>
          </a:xfrm>
          <a:prstGeom prst="rect">
            <a:avLst/>
          </a:prstGeom>
        </p:spPr>
        <p:txBody>
          <a:bodyPr wrap="square">
            <a:spAutoFit/>
          </a:bodyPr>
          <a:lstStyle/>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Prudent loan growth in line with Oman’s key focus sectors, including SME financing, as per Vision 2040</a:t>
            </a:r>
          </a:p>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Continue to maintain high quality credit by adopting robust risk management practices</a:t>
            </a:r>
          </a:p>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Focus on sunrise industries to achieve economic diversification of assets</a:t>
            </a:r>
          </a:p>
        </p:txBody>
      </p:sp>
      <p:sp>
        <p:nvSpPr>
          <p:cNvPr id="57" name="Rectangle 56"/>
          <p:cNvSpPr/>
          <p:nvPr/>
        </p:nvSpPr>
        <p:spPr>
          <a:xfrm>
            <a:off x="9203153" y="2369925"/>
            <a:ext cx="2324214" cy="2556726"/>
          </a:xfrm>
          <a:prstGeom prst="rect">
            <a:avLst/>
          </a:prstGeom>
        </p:spPr>
        <p:txBody>
          <a:bodyPr wrap="square">
            <a:spAutoFit/>
          </a:bodyPr>
          <a:lstStyle/>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Enhance overall Digital Customer Experience across channels </a:t>
            </a:r>
          </a:p>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Increase Digital Sales</a:t>
            </a:r>
          </a:p>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Focus on analytics driven channel offering for customers </a:t>
            </a:r>
          </a:p>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Implement straight through digital processing</a:t>
            </a:r>
          </a:p>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Explore fintech collaboration</a:t>
            </a:r>
          </a:p>
        </p:txBody>
      </p:sp>
      <p:sp>
        <p:nvSpPr>
          <p:cNvPr id="32" name="Round Same Side Corner Rectangle 31"/>
          <p:cNvSpPr/>
          <p:nvPr/>
        </p:nvSpPr>
        <p:spPr>
          <a:xfrm>
            <a:off x="3831357" y="775457"/>
            <a:ext cx="2310064" cy="1162821"/>
          </a:xfrm>
          <a:prstGeom prst="round2SameRect">
            <a:avLst>
              <a:gd name="adj1" fmla="val 8831"/>
              <a:gd name="adj2" fmla="val 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p:cNvSpPr/>
          <p:nvPr/>
        </p:nvSpPr>
        <p:spPr>
          <a:xfrm>
            <a:off x="3833292" y="1100521"/>
            <a:ext cx="2324174" cy="536044"/>
          </a:xfrm>
          <a:prstGeom prst="rect">
            <a:avLst/>
          </a:prstGeom>
        </p:spPr>
        <p:txBody>
          <a:bodyPr wrap="square">
            <a:spAutoFit/>
          </a:bodyPr>
          <a:lstStyle/>
          <a:p>
            <a:pPr marL="12700" algn="ctr">
              <a:spcBef>
                <a:spcPts val="105"/>
              </a:spcBef>
            </a:pPr>
            <a:r>
              <a:rPr lang="en-US" sz="1400" b="1" spc="-5" dirty="0">
                <a:solidFill>
                  <a:schemeClr val="accent1">
                    <a:lumMod val="75000"/>
                  </a:schemeClr>
                </a:solidFill>
                <a:latin typeface="Verdana" panose="020B0604030504040204" pitchFamily="34" charset="0"/>
                <a:ea typeface="Verdana" panose="020B0604030504040204" pitchFamily="34" charset="0"/>
                <a:cs typeface="Arial"/>
              </a:rPr>
              <a:t>Enhance Fee </a:t>
            </a:r>
          </a:p>
          <a:p>
            <a:pPr marL="12700" algn="ctr">
              <a:spcBef>
                <a:spcPts val="105"/>
              </a:spcBef>
            </a:pPr>
            <a:r>
              <a:rPr lang="en-US" sz="1400" b="1" spc="-5" dirty="0">
                <a:solidFill>
                  <a:schemeClr val="accent1">
                    <a:lumMod val="75000"/>
                  </a:schemeClr>
                </a:solidFill>
                <a:latin typeface="Verdana" panose="020B0604030504040204" pitchFamily="34" charset="0"/>
                <a:ea typeface="Verdana" panose="020B0604030504040204" pitchFamily="34" charset="0"/>
                <a:cs typeface="Arial"/>
              </a:rPr>
              <a:t>Income </a:t>
            </a:r>
          </a:p>
        </p:txBody>
      </p:sp>
      <p:sp>
        <p:nvSpPr>
          <p:cNvPr id="34" name="Rectangle 33">
            <a:extLst>
              <a:ext uri="{FF2B5EF4-FFF2-40B4-BE49-F238E27FC236}">
                <a16:creationId xmlns:a16="http://schemas.microsoft.com/office/drawing/2014/main" id="{2D868E38-5342-4335-ADDF-04A46C7A7891}"/>
              </a:ext>
            </a:extLst>
          </p:cNvPr>
          <p:cNvSpPr/>
          <p:nvPr/>
        </p:nvSpPr>
        <p:spPr>
          <a:xfrm>
            <a:off x="3762499" y="2325410"/>
            <a:ext cx="2414540" cy="2556726"/>
          </a:xfrm>
          <a:prstGeom prst="rect">
            <a:avLst/>
          </a:prstGeom>
        </p:spPr>
        <p:txBody>
          <a:bodyPr wrap="square">
            <a:spAutoFit/>
          </a:bodyPr>
          <a:lstStyle/>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Enhance the share of non-interest income in line with the industry standards</a:t>
            </a:r>
          </a:p>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Increase business avenues and opportunities to expand fee based income </a:t>
            </a:r>
          </a:p>
          <a:p>
            <a:pPr marL="231775" indent="-200025" algn="just">
              <a:lnSpc>
                <a:spcPct val="150000"/>
              </a:lnSpc>
              <a:buFont typeface="Arial" panose="020B0604020202020204" pitchFamily="34" charset="0"/>
              <a:buChar char="•"/>
            </a:pPr>
            <a:r>
              <a:rPr lang="en-US" sz="1200" dirty="0">
                <a:solidFill>
                  <a:schemeClr val="bg1"/>
                </a:solidFill>
                <a:latin typeface="+mn-lt"/>
                <a:ea typeface="Verdana" panose="020B0604030504040204" pitchFamily="34" charset="0"/>
                <a:cs typeface="Verdana" panose="020B0604030504040204" pitchFamily="34" charset="0"/>
              </a:rPr>
              <a:t>Capitalize further on digital channels to increase product per customer ratio</a:t>
            </a:r>
          </a:p>
        </p:txBody>
      </p:sp>
      <p:sp>
        <p:nvSpPr>
          <p:cNvPr id="37" name="TextBox 36">
            <a:extLst>
              <a:ext uri="{FF2B5EF4-FFF2-40B4-BE49-F238E27FC236}">
                <a16:creationId xmlns:a16="http://schemas.microsoft.com/office/drawing/2014/main" id="{42301199-3B80-4A69-9CE9-13A846A2D3E5}"/>
              </a:ext>
            </a:extLst>
          </p:cNvPr>
          <p:cNvSpPr txBox="1"/>
          <p:nvPr/>
        </p:nvSpPr>
        <p:spPr>
          <a:xfrm>
            <a:off x="1652570" y="6007800"/>
            <a:ext cx="8886860" cy="338554"/>
          </a:xfrm>
          <a:prstGeom prst="rect">
            <a:avLst/>
          </a:prstGeom>
          <a:noFill/>
        </p:spPr>
        <p:txBody>
          <a:bodyPr wrap="square" rtlCol="0">
            <a:spAutoFit/>
          </a:bodyPr>
          <a:lstStyle/>
          <a:p>
            <a:pPr algn="ctr" rtl="0"/>
            <a:r>
              <a:rPr lang="en-US" sz="1600" b="1" i="1" dirty="0">
                <a:solidFill>
                  <a:schemeClr val="accent1">
                    <a:lumMod val="75000"/>
                  </a:schemeClr>
                </a:solidFill>
                <a:latin typeface="+mj-lt"/>
                <a:ea typeface="Verdana" panose="020B0604030504040204" pitchFamily="34" charset="0"/>
              </a:rPr>
              <a:t>Continued focus on increasing Bank’s market share</a:t>
            </a:r>
            <a:endParaRPr lang="en-US" sz="1400" b="1" i="1" dirty="0">
              <a:solidFill>
                <a:schemeClr val="accent1">
                  <a:lumMod val="75000"/>
                </a:schemeClr>
              </a:solidFill>
              <a:latin typeface="+mj-lt"/>
              <a:ea typeface="Verdana" panose="020B0604030504040204" pitchFamily="34" charset="0"/>
            </a:endParaRPr>
          </a:p>
        </p:txBody>
      </p:sp>
      <p:pic>
        <p:nvPicPr>
          <p:cNvPr id="30" name="Graphic 29" descr="Bank">
            <a:extLst>
              <a:ext uri="{FF2B5EF4-FFF2-40B4-BE49-F238E27FC236}">
                <a16:creationId xmlns:a16="http://schemas.microsoft.com/office/drawing/2014/main" id="{CF727DA3-E0C6-466F-8403-8AB29B66B9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8459" y="1558596"/>
            <a:ext cx="473113" cy="473113"/>
          </a:xfrm>
          <a:prstGeom prst="rect">
            <a:avLst/>
          </a:prstGeom>
        </p:spPr>
      </p:pic>
      <p:pic>
        <p:nvPicPr>
          <p:cNvPr id="43" name="Graphic 42" descr="Dollar">
            <a:extLst>
              <a:ext uri="{FF2B5EF4-FFF2-40B4-BE49-F238E27FC236}">
                <a16:creationId xmlns:a16="http://schemas.microsoft.com/office/drawing/2014/main" id="{C38FCD56-7193-4A25-839A-E42987E29D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6943" y="1585355"/>
            <a:ext cx="473113" cy="473113"/>
          </a:xfrm>
          <a:prstGeom prst="rect">
            <a:avLst/>
          </a:prstGeom>
        </p:spPr>
      </p:pic>
      <p:pic>
        <p:nvPicPr>
          <p:cNvPr id="44" name="Graphic 43" descr="Money">
            <a:extLst>
              <a:ext uri="{FF2B5EF4-FFF2-40B4-BE49-F238E27FC236}">
                <a16:creationId xmlns:a16="http://schemas.microsoft.com/office/drawing/2014/main" id="{B13C3489-20FC-45D7-B8FD-953B139A40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58822" y="1579722"/>
            <a:ext cx="473113" cy="473113"/>
          </a:xfrm>
          <a:prstGeom prst="rect">
            <a:avLst/>
          </a:prstGeom>
        </p:spPr>
      </p:pic>
      <p:pic>
        <p:nvPicPr>
          <p:cNvPr id="45" name="Graphic 44" descr="Playbook">
            <a:extLst>
              <a:ext uri="{FF2B5EF4-FFF2-40B4-BE49-F238E27FC236}">
                <a16:creationId xmlns:a16="http://schemas.microsoft.com/office/drawing/2014/main" id="{3D0E443C-C1C7-4C8D-83EE-5D0B57FF4C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28703" y="1585355"/>
            <a:ext cx="473113" cy="473113"/>
          </a:xfrm>
          <a:prstGeom prst="rect">
            <a:avLst/>
          </a:prstGeom>
        </p:spPr>
      </p:pic>
    </p:spTree>
    <p:extLst>
      <p:ext uri="{BB962C8B-B14F-4D97-AF65-F5344CB8AC3E}">
        <p14:creationId xmlns:p14="http://schemas.microsoft.com/office/powerpoint/2010/main" val="123364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EA7EA0-451B-4FF1-8581-1613107FADDF}"/>
              </a:ext>
            </a:extLst>
          </p:cNvPr>
          <p:cNvCxnSpPr/>
          <p:nvPr/>
        </p:nvCxnSpPr>
        <p:spPr>
          <a:xfrm>
            <a:off x="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6F0A7B0-1835-421E-A099-BB3B34763496}"/>
              </a:ext>
            </a:extLst>
          </p:cNvPr>
          <p:cNvSpPr txBox="1">
            <a:spLocks/>
          </p:cNvSpPr>
          <p:nvPr/>
        </p:nvSpPr>
        <p:spPr>
          <a:xfrm>
            <a:off x="119336" y="88915"/>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Contents</a:t>
            </a:r>
          </a:p>
        </p:txBody>
      </p:sp>
      <p:sp>
        <p:nvSpPr>
          <p:cNvPr id="5" name="TextBox 4">
            <a:extLst>
              <a:ext uri="{FF2B5EF4-FFF2-40B4-BE49-F238E27FC236}">
                <a16:creationId xmlns:a16="http://schemas.microsoft.com/office/drawing/2014/main" id="{C0BC030E-0E93-444C-9227-861B98946CF4}"/>
              </a:ext>
            </a:extLst>
          </p:cNvPr>
          <p:cNvSpPr txBox="1"/>
          <p:nvPr/>
        </p:nvSpPr>
        <p:spPr>
          <a:xfrm>
            <a:off x="1775520" y="1218555"/>
            <a:ext cx="7589813" cy="4420890"/>
          </a:xfrm>
          <a:prstGeom prst="rect">
            <a:avLst/>
          </a:prstGeom>
          <a:noFill/>
        </p:spPr>
        <p:txBody>
          <a:bodyPr wrap="square" rtlCol="0">
            <a:spAutoFit/>
          </a:bodyPr>
          <a:lstStyle/>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Ahli Bank Overview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Operating Environment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Financial Performance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Digital Transformation</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Key Focus Areas</a:t>
            </a:r>
          </a:p>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Way Forward </a:t>
            </a:r>
          </a:p>
        </p:txBody>
      </p:sp>
    </p:spTree>
    <p:extLst>
      <p:ext uri="{BB962C8B-B14F-4D97-AF65-F5344CB8AC3E}">
        <p14:creationId xmlns:p14="http://schemas.microsoft.com/office/powerpoint/2010/main" val="351159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xfrm>
            <a:off x="9935640" y="6511597"/>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23</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p:cNvCxnSpPr/>
          <p:nvPr/>
        </p:nvCxnSpPr>
        <p:spPr>
          <a:xfrm>
            <a:off x="0" y="621792"/>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19336" y="77849"/>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Conclusion </a:t>
            </a:r>
          </a:p>
        </p:txBody>
      </p:sp>
      <p:graphicFrame>
        <p:nvGraphicFramePr>
          <p:cNvPr id="2" name="Diagram 1">
            <a:extLst>
              <a:ext uri="{FF2B5EF4-FFF2-40B4-BE49-F238E27FC236}">
                <a16:creationId xmlns:a16="http://schemas.microsoft.com/office/drawing/2014/main" id="{9E7BD025-E829-4776-8078-A81717DAD9C8}"/>
              </a:ext>
            </a:extLst>
          </p:cNvPr>
          <p:cNvGraphicFramePr/>
          <p:nvPr>
            <p:extLst/>
          </p:nvPr>
        </p:nvGraphicFramePr>
        <p:xfrm>
          <a:off x="2792309" y="868961"/>
          <a:ext cx="86409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AutoShape 30">
            <a:extLst>
              <a:ext uri="{FF2B5EF4-FFF2-40B4-BE49-F238E27FC236}">
                <a16:creationId xmlns:a16="http://schemas.microsoft.com/office/drawing/2014/main" id="{7151BFDD-5D4D-43E9-AE4C-A914BF5F1BE4}"/>
              </a:ext>
            </a:extLst>
          </p:cNvPr>
          <p:cNvSpPr>
            <a:spLocks noChangeArrowheads="1"/>
          </p:cNvSpPr>
          <p:nvPr/>
        </p:nvSpPr>
        <p:spPr bwMode="gray">
          <a:xfrm>
            <a:off x="2953175" y="1197585"/>
            <a:ext cx="685800" cy="685800"/>
          </a:xfrm>
          <a:prstGeom prst="ellipse">
            <a:avLst/>
          </a:prstGeom>
          <a:solidFill>
            <a:srgbClr val="C7AC16"/>
          </a:solidFill>
          <a:ln w="28575" algn="ctr">
            <a:solidFill>
              <a:schemeClr val="bg1"/>
            </a:solidFill>
            <a:round/>
            <a:headEnd/>
            <a:tailEnd/>
          </a:ln>
          <a:effectLst/>
          <a:scene3d>
            <a:camera prst="orthographicFront"/>
            <a:lightRig rig="threePt" dir="t"/>
          </a:scene3d>
          <a:sp3d>
            <a:bevelT w="165100" prst="coolSlant"/>
          </a:sp3d>
        </p:spPr>
        <p:txBody>
          <a:bodyPr wrap="none" lIns="0" tIns="0" rIns="0" bIns="0"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lvl="0" indent="0" algn="ctr" defTabSz="786832"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F4E78"/>
                </a:solidFill>
                <a:effectLst/>
                <a:uLnTx/>
                <a:uFillTx/>
                <a:latin typeface="Calibri" panose="020F0502020204030204" pitchFamily="34" charset="0"/>
                <a:ea typeface="+mn-ea"/>
                <a:cs typeface="Arial" charset="0"/>
                <a:sym typeface="Wingdings" pitchFamily="2" charset="2"/>
              </a:rPr>
              <a:t>1</a:t>
            </a:r>
            <a:endParaRPr kumimoji="0" lang="en-US" sz="3600" b="1" i="0" u="none" strike="noStrike" kern="1200" cap="none" spc="0" normalizeH="0" baseline="0" noProof="0" dirty="0">
              <a:ln>
                <a:noFill/>
              </a:ln>
              <a:solidFill>
                <a:srgbClr val="1F4E78"/>
              </a:solidFill>
              <a:effectLst/>
              <a:uLnTx/>
              <a:uFillTx/>
              <a:latin typeface="Calibri" panose="020F0502020204030204" pitchFamily="34" charset="0"/>
              <a:ea typeface="+mn-ea"/>
              <a:cs typeface="Arial" charset="0"/>
              <a:sym typeface="Wingdings" pitchFamily="2" charset="2"/>
            </a:endParaRPr>
          </a:p>
        </p:txBody>
      </p:sp>
      <p:sp>
        <p:nvSpPr>
          <p:cNvPr id="28" name="AutoShape 30">
            <a:extLst>
              <a:ext uri="{FF2B5EF4-FFF2-40B4-BE49-F238E27FC236}">
                <a16:creationId xmlns:a16="http://schemas.microsoft.com/office/drawing/2014/main" id="{62A7DAF0-A1FD-4277-AB1C-C8A54AE6CCC3}"/>
              </a:ext>
            </a:extLst>
          </p:cNvPr>
          <p:cNvSpPr>
            <a:spLocks noChangeArrowheads="1"/>
          </p:cNvSpPr>
          <p:nvPr/>
        </p:nvSpPr>
        <p:spPr bwMode="gray">
          <a:xfrm>
            <a:off x="3437087" y="2204481"/>
            <a:ext cx="685800" cy="685800"/>
          </a:xfrm>
          <a:prstGeom prst="ellipse">
            <a:avLst/>
          </a:prstGeom>
          <a:solidFill>
            <a:srgbClr val="C7AC16"/>
          </a:solidFill>
          <a:ln w="28575" algn="ctr">
            <a:solidFill>
              <a:schemeClr val="bg1"/>
            </a:solidFill>
            <a:round/>
            <a:headEnd/>
            <a:tailEnd/>
          </a:ln>
          <a:effectLst/>
          <a:scene3d>
            <a:camera prst="orthographicFront"/>
            <a:lightRig rig="threePt" dir="t"/>
          </a:scene3d>
          <a:sp3d>
            <a:bevelT w="165100" prst="coolSlant"/>
          </a:sp3d>
        </p:spPr>
        <p:txBody>
          <a:bodyPr wrap="none" lIns="0" tIns="0" rIns="0" bIns="0"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lvl="0" indent="0" algn="ctr" defTabSz="786832"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F4E78"/>
                </a:solidFill>
                <a:effectLst/>
                <a:uLnTx/>
                <a:uFillTx/>
                <a:latin typeface="Calibri" panose="020F0502020204030204" pitchFamily="34" charset="0"/>
                <a:ea typeface="+mn-ea"/>
                <a:cs typeface="Arial" charset="0"/>
                <a:sym typeface="Wingdings" pitchFamily="2" charset="2"/>
              </a:rPr>
              <a:t>2</a:t>
            </a:r>
            <a:endParaRPr kumimoji="0" lang="en-US" sz="3600" b="1" i="0" u="none" strike="noStrike" kern="1200" cap="none" spc="0" normalizeH="0" baseline="0" noProof="0" dirty="0">
              <a:ln>
                <a:noFill/>
              </a:ln>
              <a:solidFill>
                <a:srgbClr val="1F4E78"/>
              </a:solidFill>
              <a:effectLst/>
              <a:uLnTx/>
              <a:uFillTx/>
              <a:latin typeface="Calibri" panose="020F0502020204030204" pitchFamily="34" charset="0"/>
              <a:ea typeface="+mn-ea"/>
              <a:cs typeface="Arial" charset="0"/>
              <a:sym typeface="Wingdings" pitchFamily="2" charset="2"/>
            </a:endParaRPr>
          </a:p>
        </p:txBody>
      </p:sp>
      <p:sp>
        <p:nvSpPr>
          <p:cNvPr id="29" name="AutoShape 30">
            <a:extLst>
              <a:ext uri="{FF2B5EF4-FFF2-40B4-BE49-F238E27FC236}">
                <a16:creationId xmlns:a16="http://schemas.microsoft.com/office/drawing/2014/main" id="{AE382373-EAAF-4E7A-A85B-4544D5CB8E08}"/>
              </a:ext>
            </a:extLst>
          </p:cNvPr>
          <p:cNvSpPr>
            <a:spLocks noChangeArrowheads="1"/>
          </p:cNvSpPr>
          <p:nvPr/>
        </p:nvSpPr>
        <p:spPr bwMode="gray">
          <a:xfrm>
            <a:off x="3583777" y="3228402"/>
            <a:ext cx="685800" cy="685800"/>
          </a:xfrm>
          <a:prstGeom prst="ellipse">
            <a:avLst/>
          </a:prstGeom>
          <a:solidFill>
            <a:srgbClr val="C7AC16"/>
          </a:solidFill>
          <a:ln w="28575" algn="ctr">
            <a:solidFill>
              <a:schemeClr val="bg1"/>
            </a:solidFill>
            <a:round/>
            <a:headEnd/>
            <a:tailEnd/>
          </a:ln>
          <a:effectLst/>
          <a:scene3d>
            <a:camera prst="orthographicFront"/>
            <a:lightRig rig="threePt" dir="t"/>
          </a:scene3d>
          <a:sp3d>
            <a:bevelT w="165100" prst="coolSlant"/>
          </a:sp3d>
        </p:spPr>
        <p:txBody>
          <a:bodyPr wrap="none" lIns="0" tIns="0" rIns="0" bIns="0"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lvl="0" indent="0" algn="ctr" defTabSz="786832"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F4E78"/>
                </a:solidFill>
                <a:effectLst/>
                <a:uLnTx/>
                <a:uFillTx/>
                <a:latin typeface="Calibri" panose="020F0502020204030204" pitchFamily="34" charset="0"/>
                <a:ea typeface="+mn-ea"/>
                <a:cs typeface="Arial" charset="0"/>
                <a:sym typeface="Wingdings" pitchFamily="2" charset="2"/>
              </a:rPr>
              <a:t>3</a:t>
            </a:r>
            <a:endParaRPr kumimoji="0" lang="en-US" sz="3600" b="1" i="0" u="none" strike="noStrike" kern="1200" cap="none" spc="0" normalizeH="0" baseline="0" noProof="0" dirty="0">
              <a:ln>
                <a:noFill/>
              </a:ln>
              <a:solidFill>
                <a:srgbClr val="1F4E78"/>
              </a:solidFill>
              <a:effectLst/>
              <a:uLnTx/>
              <a:uFillTx/>
              <a:latin typeface="Calibri" panose="020F0502020204030204" pitchFamily="34" charset="0"/>
              <a:ea typeface="+mn-ea"/>
              <a:cs typeface="Arial" charset="0"/>
              <a:sym typeface="Wingdings" pitchFamily="2" charset="2"/>
            </a:endParaRPr>
          </a:p>
        </p:txBody>
      </p:sp>
      <p:sp>
        <p:nvSpPr>
          <p:cNvPr id="30" name="AutoShape 30">
            <a:extLst>
              <a:ext uri="{FF2B5EF4-FFF2-40B4-BE49-F238E27FC236}">
                <a16:creationId xmlns:a16="http://schemas.microsoft.com/office/drawing/2014/main" id="{CFDB86EB-CE43-4D7F-BA1D-BBF94936AF48}"/>
              </a:ext>
            </a:extLst>
          </p:cNvPr>
          <p:cNvSpPr>
            <a:spLocks noChangeArrowheads="1"/>
          </p:cNvSpPr>
          <p:nvPr/>
        </p:nvSpPr>
        <p:spPr bwMode="gray">
          <a:xfrm>
            <a:off x="3440381" y="4248271"/>
            <a:ext cx="685800" cy="685800"/>
          </a:xfrm>
          <a:prstGeom prst="ellipse">
            <a:avLst/>
          </a:prstGeom>
          <a:solidFill>
            <a:srgbClr val="C7AC16"/>
          </a:solidFill>
          <a:ln w="28575" algn="ctr">
            <a:solidFill>
              <a:schemeClr val="bg1"/>
            </a:solidFill>
            <a:round/>
            <a:headEnd/>
            <a:tailEnd/>
          </a:ln>
          <a:effectLst/>
          <a:scene3d>
            <a:camera prst="orthographicFront"/>
            <a:lightRig rig="threePt" dir="t"/>
          </a:scene3d>
          <a:sp3d>
            <a:bevelT w="165100" prst="coolSlant"/>
          </a:sp3d>
        </p:spPr>
        <p:txBody>
          <a:bodyPr wrap="none" lIns="0" tIns="0" rIns="0" bIns="0"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lvl="0" indent="0" algn="ctr" defTabSz="786832"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F4E78"/>
                </a:solidFill>
                <a:effectLst/>
                <a:uLnTx/>
                <a:uFillTx/>
                <a:latin typeface="Calibri" panose="020F0502020204030204" pitchFamily="34" charset="0"/>
                <a:ea typeface="+mn-ea"/>
                <a:cs typeface="Arial" charset="0"/>
                <a:sym typeface="Wingdings" pitchFamily="2" charset="2"/>
              </a:rPr>
              <a:t>4</a:t>
            </a:r>
            <a:endParaRPr kumimoji="0" lang="en-US" sz="3600" b="1" i="0" u="none" strike="noStrike" kern="1200" cap="none" spc="0" normalizeH="0" baseline="0" noProof="0" dirty="0">
              <a:ln>
                <a:noFill/>
              </a:ln>
              <a:solidFill>
                <a:srgbClr val="1F4E78"/>
              </a:solidFill>
              <a:effectLst/>
              <a:uLnTx/>
              <a:uFillTx/>
              <a:latin typeface="Calibri" panose="020F0502020204030204" pitchFamily="34" charset="0"/>
              <a:ea typeface="+mn-ea"/>
              <a:cs typeface="Arial" charset="0"/>
              <a:sym typeface="Wingdings" pitchFamily="2" charset="2"/>
            </a:endParaRPr>
          </a:p>
        </p:txBody>
      </p:sp>
      <p:sp>
        <p:nvSpPr>
          <p:cNvPr id="13" name="Title 1">
            <a:extLst>
              <a:ext uri="{FF2B5EF4-FFF2-40B4-BE49-F238E27FC236}">
                <a16:creationId xmlns:a16="http://schemas.microsoft.com/office/drawing/2014/main" id="{9B7D034F-3493-4FFE-9E8A-8DD7777DAE68}"/>
              </a:ext>
            </a:extLst>
          </p:cNvPr>
          <p:cNvSpPr txBox="1">
            <a:spLocks/>
          </p:cNvSpPr>
          <p:nvPr/>
        </p:nvSpPr>
        <p:spPr>
          <a:xfrm>
            <a:off x="75927" y="2923153"/>
            <a:ext cx="2502618" cy="1275255"/>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algn="ctr" eaLnBrk="1" hangingPunct="1"/>
            <a:r>
              <a:rPr lang="en-US" sz="2400" u="none"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Way </a:t>
            </a:r>
          </a:p>
          <a:p>
            <a:pPr algn="ctr" eaLnBrk="1" hangingPunct="1"/>
            <a:r>
              <a:rPr lang="en-US" sz="2400" u="none"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Forward</a:t>
            </a:r>
          </a:p>
        </p:txBody>
      </p:sp>
      <p:sp>
        <p:nvSpPr>
          <p:cNvPr id="15" name="AutoShape 30">
            <a:extLst>
              <a:ext uri="{FF2B5EF4-FFF2-40B4-BE49-F238E27FC236}">
                <a16:creationId xmlns:a16="http://schemas.microsoft.com/office/drawing/2014/main" id="{EF764472-F821-4290-959E-708CD858DF97}"/>
              </a:ext>
            </a:extLst>
          </p:cNvPr>
          <p:cNvSpPr>
            <a:spLocks noChangeArrowheads="1"/>
          </p:cNvSpPr>
          <p:nvPr/>
        </p:nvSpPr>
        <p:spPr bwMode="gray">
          <a:xfrm>
            <a:off x="2959385" y="5265400"/>
            <a:ext cx="685800" cy="685800"/>
          </a:xfrm>
          <a:prstGeom prst="ellipse">
            <a:avLst/>
          </a:prstGeom>
          <a:solidFill>
            <a:srgbClr val="C7AC16"/>
          </a:solidFill>
          <a:ln w="28575" algn="ctr">
            <a:solidFill>
              <a:schemeClr val="bg1"/>
            </a:solidFill>
            <a:round/>
            <a:headEnd/>
            <a:tailEnd/>
          </a:ln>
          <a:effectLst/>
          <a:scene3d>
            <a:camera prst="orthographicFront"/>
            <a:lightRig rig="threePt" dir="t"/>
          </a:scene3d>
          <a:sp3d>
            <a:bevelT w="165100" prst="coolSlant"/>
          </a:sp3d>
        </p:spPr>
        <p:txBody>
          <a:bodyPr wrap="none" lIns="0" tIns="0" rIns="0" bIns="0"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lvl="0" indent="0" algn="ctr" defTabSz="786832"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F4E78"/>
                </a:solidFill>
                <a:effectLst/>
                <a:uLnTx/>
                <a:uFillTx/>
                <a:latin typeface="Calibri" panose="020F0502020204030204" pitchFamily="34" charset="0"/>
                <a:ea typeface="+mn-ea"/>
                <a:cs typeface="Arial" charset="0"/>
                <a:sym typeface="Wingdings" pitchFamily="2" charset="2"/>
              </a:rPr>
              <a:t>5</a:t>
            </a:r>
            <a:endParaRPr kumimoji="0" lang="en-US" sz="3600" b="1" i="0" u="none" strike="noStrike" kern="1200" cap="none" spc="0" normalizeH="0" baseline="0" noProof="0" dirty="0">
              <a:ln>
                <a:noFill/>
              </a:ln>
              <a:solidFill>
                <a:srgbClr val="1F4E78"/>
              </a:solidFill>
              <a:effectLst/>
              <a:uLnTx/>
              <a:uFillTx/>
              <a:latin typeface="Calibri" panose="020F0502020204030204" pitchFamily="34" charset="0"/>
              <a:ea typeface="+mn-ea"/>
              <a:cs typeface="Arial" charset="0"/>
              <a:sym typeface="Wingdings" pitchFamily="2" charset="2"/>
            </a:endParaRPr>
          </a:p>
        </p:txBody>
      </p:sp>
      <p:sp>
        <p:nvSpPr>
          <p:cNvPr id="3" name="Arrow: Chevron 2">
            <a:extLst>
              <a:ext uri="{FF2B5EF4-FFF2-40B4-BE49-F238E27FC236}">
                <a16:creationId xmlns:a16="http://schemas.microsoft.com/office/drawing/2014/main" id="{3BEC2AD9-2037-4B97-A300-D45B02E5B2D1}"/>
              </a:ext>
            </a:extLst>
          </p:cNvPr>
          <p:cNvSpPr/>
          <p:nvPr/>
        </p:nvSpPr>
        <p:spPr>
          <a:xfrm>
            <a:off x="2071941" y="2955585"/>
            <a:ext cx="1080120" cy="1152128"/>
          </a:xfrm>
          <a:prstGeom prst="chevron">
            <a:avLst/>
          </a:prstGeom>
          <a:solidFill>
            <a:srgbClr val="1F4E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7435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xfrm>
            <a:off x="9935640" y="6511597"/>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24</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p:cNvCxnSpPr/>
          <p:nvPr/>
        </p:nvCxnSpPr>
        <p:spPr>
          <a:xfrm>
            <a:off x="0" y="404664"/>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639616" y="2726711"/>
            <a:ext cx="6329637" cy="731419"/>
          </a:xfrm>
          <a:prstGeom prst="rect">
            <a:avLst/>
          </a:prstGeom>
          <a:noFill/>
        </p:spPr>
        <p:txBody>
          <a:bodyPr wrap="square" rtlCol="0">
            <a:spAutoFit/>
          </a:bodyPr>
          <a:lstStyle/>
          <a:p>
            <a:pPr lvl="0" algn="ctr" fontAlgn="auto">
              <a:lnSpc>
                <a:spcPct val="150000"/>
              </a:lnSpc>
              <a:spcBef>
                <a:spcPts val="0"/>
              </a:spcBef>
              <a:spcAft>
                <a:spcPts val="0"/>
              </a:spcAft>
              <a:defRPr/>
            </a:pPr>
            <a:r>
              <a:rPr lang="en-US" sz="3200" b="1" dirty="0">
                <a:solidFill>
                  <a:srgbClr val="1F4E78"/>
                </a:solidFill>
                <a:latin typeface="Verdana" panose="020B0604030504040204" pitchFamily="34" charset="0"/>
                <a:ea typeface="Verdana" panose="020B0604030504040204" pitchFamily="34" charset="0"/>
              </a:rPr>
              <a:t>Thank you </a:t>
            </a:r>
          </a:p>
        </p:txBody>
      </p:sp>
    </p:spTree>
    <p:extLst>
      <p:ext uri="{BB962C8B-B14F-4D97-AF65-F5344CB8AC3E}">
        <p14:creationId xmlns:p14="http://schemas.microsoft.com/office/powerpoint/2010/main" val="376665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EA7EA0-451B-4FF1-8581-1613107FADDF}"/>
              </a:ext>
            </a:extLst>
          </p:cNvPr>
          <p:cNvCxnSpPr/>
          <p:nvPr/>
        </p:nvCxnSpPr>
        <p:spPr>
          <a:xfrm>
            <a:off x="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6F0A7B0-1835-421E-A099-BB3B34763496}"/>
              </a:ext>
            </a:extLst>
          </p:cNvPr>
          <p:cNvSpPr txBox="1">
            <a:spLocks/>
          </p:cNvSpPr>
          <p:nvPr/>
        </p:nvSpPr>
        <p:spPr>
          <a:xfrm>
            <a:off x="119336" y="88915"/>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Disclaimer </a:t>
            </a:r>
          </a:p>
        </p:txBody>
      </p:sp>
      <p:sp>
        <p:nvSpPr>
          <p:cNvPr id="2" name="Rectangle 1">
            <a:extLst>
              <a:ext uri="{FF2B5EF4-FFF2-40B4-BE49-F238E27FC236}">
                <a16:creationId xmlns:a16="http://schemas.microsoft.com/office/drawing/2014/main" id="{EA67210B-5DFE-4B8D-9A82-D1922DF939CE}"/>
              </a:ext>
            </a:extLst>
          </p:cNvPr>
          <p:cNvSpPr/>
          <p:nvPr/>
        </p:nvSpPr>
        <p:spPr>
          <a:xfrm>
            <a:off x="488340" y="744842"/>
            <a:ext cx="11440307" cy="5632311"/>
          </a:xfrm>
          <a:prstGeom prst="rect">
            <a:avLst/>
          </a:prstGeom>
        </p:spPr>
        <p:txBody>
          <a:bodyPr wrap="square">
            <a:spAutoFit/>
          </a:bodyPr>
          <a:lstStyle/>
          <a:p>
            <a:pPr algn="just"/>
            <a:r>
              <a:rPr lang="en-US" sz="1200" b="1" dirty="0">
                <a:solidFill>
                  <a:schemeClr val="accent1">
                    <a:lumMod val="75000"/>
                  </a:schemeClr>
                </a:solidFill>
                <a:latin typeface="+mn-lt"/>
              </a:rPr>
              <a:t>Important Information</a:t>
            </a:r>
          </a:p>
          <a:p>
            <a:pPr algn="just"/>
            <a:endParaRPr lang="en-US" sz="1200" dirty="0">
              <a:solidFill>
                <a:schemeClr val="accent1">
                  <a:lumMod val="75000"/>
                </a:schemeClr>
              </a:solidFill>
              <a:latin typeface="+mn-lt"/>
            </a:endParaRPr>
          </a:p>
          <a:p>
            <a:pPr algn="just"/>
            <a:r>
              <a:rPr lang="en-US" sz="1200" dirty="0">
                <a:solidFill>
                  <a:schemeClr val="accent1">
                    <a:lumMod val="75000"/>
                  </a:schemeClr>
                </a:solidFill>
                <a:latin typeface="+mn-lt"/>
              </a:rPr>
              <a:t>The material contained in this presentation is a general background information about Ahli Bank SAOG’s (‘Ahlibank’) current activities as at the date of this presentation. It is information given in summary form and does not purport to be complete. Further, it is also not intended to be relied upon as an advice to investors or potential investors and does not take in to account their investment objectives, financial situation or specific needs of any particular investor. These should be considered, with or without professional advice when deciding if an investment is appropriate. </a:t>
            </a:r>
          </a:p>
          <a:p>
            <a:pPr algn="just"/>
            <a:endParaRPr lang="en-US" sz="1200" dirty="0">
              <a:solidFill>
                <a:schemeClr val="accent1">
                  <a:lumMod val="75000"/>
                </a:schemeClr>
              </a:solidFill>
              <a:latin typeface="+mn-lt"/>
            </a:endParaRPr>
          </a:p>
          <a:p>
            <a:pPr algn="just"/>
            <a:r>
              <a:rPr lang="en-US" sz="1200" dirty="0">
                <a:solidFill>
                  <a:schemeClr val="accent1">
                    <a:lumMod val="75000"/>
                  </a:schemeClr>
                </a:solidFill>
                <a:latin typeface="+mn-lt"/>
              </a:rPr>
              <a:t>The information contained here in has been prepared by Ahlibank. Some of the information relied on by Ahlibank is obtained from sources and third party reports believed to be reliable, but does not guarantee its accuracy or completeness. Further, this presentation and discussion are for information purposes only. Any recipients of this presentation and/or discussions, the media must not communicate, reproduce, distribute or disclose through any media (including social media), or refer to them publicly or privately, in whole or in parts anytime without a written consent from the Bank in this regard. </a:t>
            </a:r>
          </a:p>
          <a:p>
            <a:pPr algn="just"/>
            <a:endParaRPr lang="en-US" sz="1200" dirty="0">
              <a:solidFill>
                <a:schemeClr val="accent1">
                  <a:lumMod val="75000"/>
                </a:schemeClr>
              </a:solidFill>
              <a:latin typeface="+mn-lt"/>
            </a:endParaRPr>
          </a:p>
          <a:p>
            <a:pPr algn="just"/>
            <a:r>
              <a:rPr lang="en-US" sz="1200" b="1" dirty="0">
                <a:solidFill>
                  <a:schemeClr val="accent1">
                    <a:lumMod val="75000"/>
                  </a:schemeClr>
                </a:solidFill>
                <a:latin typeface="+mn-lt"/>
              </a:rPr>
              <a:t>Forward Looking Statements </a:t>
            </a:r>
          </a:p>
          <a:p>
            <a:pPr algn="just"/>
            <a:endParaRPr lang="en-US" sz="1200" dirty="0">
              <a:solidFill>
                <a:schemeClr val="accent1">
                  <a:lumMod val="75000"/>
                </a:schemeClr>
              </a:solidFill>
              <a:latin typeface="+mn-lt"/>
            </a:endParaRPr>
          </a:p>
          <a:p>
            <a:pPr algn="just"/>
            <a:r>
              <a:rPr lang="en-US" sz="1200" dirty="0">
                <a:solidFill>
                  <a:schemeClr val="accent1">
                    <a:lumMod val="75000"/>
                  </a:schemeClr>
                </a:solidFill>
                <a:latin typeface="+mn-lt"/>
              </a:rPr>
              <a:t>It is possible that this presentation could or may contain forward-looking statements that are based on current expectations or beliefs, as well as assumptions about future events. These forward-looking statements can be identified by the fact that they do not relate only to historical or current facts. Forward-looking statements often use words such as anticipate, target, expect, estimate, intend, plan, goal, believe, will, may, should, would, could or other words of similar meaning. Undue reliance should not be placed on any such statements because, by their very nature, they are subject to known and unknown risks and uncertainties and can be affected by other factors that could cause actual results, and the Bank’s plans and objectives, to differ materially from those expressed or implied in the forward-looking statements. </a:t>
            </a:r>
          </a:p>
          <a:p>
            <a:pPr algn="just"/>
            <a:endParaRPr lang="en-US" sz="1200" dirty="0">
              <a:solidFill>
                <a:schemeClr val="accent1">
                  <a:lumMod val="75000"/>
                </a:schemeClr>
              </a:solidFill>
              <a:latin typeface="+mn-lt"/>
            </a:endParaRPr>
          </a:p>
          <a:p>
            <a:pPr algn="just"/>
            <a:r>
              <a:rPr lang="en-US" sz="1200" dirty="0">
                <a:solidFill>
                  <a:schemeClr val="accent1">
                    <a:lumMod val="75000"/>
                  </a:schemeClr>
                </a:solidFill>
                <a:latin typeface="+mn-lt"/>
              </a:rPr>
              <a:t>There are several factors which could cause actual results to differ materially from those expressed or implied in forward looking statements. Among the factors that could cause actual results to differ materially from those described in the forward-looking statements are changes in the global, political, economic, business, competitive, market and regulatory forces, future exchange and interest rates, changes in tax rates and future business combinations or dispositions etc. </a:t>
            </a:r>
          </a:p>
          <a:p>
            <a:pPr algn="just"/>
            <a:endParaRPr lang="en-US" sz="1200" dirty="0">
              <a:solidFill>
                <a:schemeClr val="accent1">
                  <a:lumMod val="75000"/>
                </a:schemeClr>
              </a:solidFill>
              <a:latin typeface="+mn-lt"/>
            </a:endParaRPr>
          </a:p>
          <a:p>
            <a:pPr algn="just"/>
            <a:r>
              <a:rPr lang="en-US" sz="1200" dirty="0">
                <a:solidFill>
                  <a:schemeClr val="accent1">
                    <a:lumMod val="75000"/>
                  </a:schemeClr>
                </a:solidFill>
                <a:latin typeface="+mn-lt"/>
              </a:rPr>
              <a:t>Ahlibank undertakes no obligation to revise or update any forward-looking statement contained within this presentation, regardless of whether those statements are affected as a result of new information, future events or otherwise. </a:t>
            </a:r>
          </a:p>
          <a:p>
            <a:pPr algn="just"/>
            <a:endParaRPr lang="en-US" sz="1200" dirty="0">
              <a:solidFill>
                <a:schemeClr val="accent1">
                  <a:lumMod val="75000"/>
                </a:schemeClr>
              </a:solidFill>
              <a:latin typeface="+mn-lt"/>
            </a:endParaRPr>
          </a:p>
          <a:p>
            <a:pPr algn="just"/>
            <a:r>
              <a:rPr lang="en-US" sz="1200" b="1" dirty="0">
                <a:solidFill>
                  <a:schemeClr val="accent1">
                    <a:lumMod val="75000"/>
                  </a:schemeClr>
                </a:solidFill>
                <a:latin typeface="+mn-lt"/>
              </a:rPr>
              <a:t>Rounding </a:t>
            </a:r>
          </a:p>
          <a:p>
            <a:pPr algn="just"/>
            <a:endParaRPr lang="en-US" sz="1200" dirty="0">
              <a:solidFill>
                <a:schemeClr val="accent1">
                  <a:lumMod val="75000"/>
                </a:schemeClr>
              </a:solidFill>
              <a:latin typeface="+mn-lt"/>
            </a:endParaRPr>
          </a:p>
          <a:p>
            <a:pPr algn="just"/>
            <a:r>
              <a:rPr lang="en-US" sz="1200" dirty="0">
                <a:solidFill>
                  <a:schemeClr val="accent1">
                    <a:lumMod val="75000"/>
                  </a:schemeClr>
                </a:solidFill>
                <a:latin typeface="+mn-lt"/>
              </a:rPr>
              <a:t>Rounding differences may appear throughout the presentation</a:t>
            </a:r>
          </a:p>
        </p:txBody>
      </p:sp>
    </p:spTree>
    <p:extLst>
      <p:ext uri="{BB962C8B-B14F-4D97-AF65-F5344CB8AC3E}">
        <p14:creationId xmlns:p14="http://schemas.microsoft.com/office/powerpoint/2010/main" val="396614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EA7EA0-451B-4FF1-8581-1613107FADDF}"/>
              </a:ext>
            </a:extLst>
          </p:cNvPr>
          <p:cNvCxnSpPr/>
          <p:nvPr/>
        </p:nvCxnSpPr>
        <p:spPr>
          <a:xfrm>
            <a:off x="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6F0A7B0-1835-421E-A099-BB3B34763496}"/>
              </a:ext>
            </a:extLst>
          </p:cNvPr>
          <p:cNvSpPr txBox="1">
            <a:spLocks/>
          </p:cNvSpPr>
          <p:nvPr/>
        </p:nvSpPr>
        <p:spPr>
          <a:xfrm>
            <a:off x="119336" y="88915"/>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Contents</a:t>
            </a:r>
          </a:p>
        </p:txBody>
      </p:sp>
      <p:sp>
        <p:nvSpPr>
          <p:cNvPr id="5" name="TextBox 4">
            <a:extLst>
              <a:ext uri="{FF2B5EF4-FFF2-40B4-BE49-F238E27FC236}">
                <a16:creationId xmlns:a16="http://schemas.microsoft.com/office/drawing/2014/main" id="{C0BC030E-0E93-444C-9227-861B98946CF4}"/>
              </a:ext>
            </a:extLst>
          </p:cNvPr>
          <p:cNvSpPr txBox="1"/>
          <p:nvPr/>
        </p:nvSpPr>
        <p:spPr>
          <a:xfrm>
            <a:off x="1775520" y="1218555"/>
            <a:ext cx="7589813" cy="4420890"/>
          </a:xfrm>
          <a:prstGeom prst="rect">
            <a:avLst/>
          </a:prstGeom>
          <a:noFill/>
        </p:spPr>
        <p:txBody>
          <a:bodyPr wrap="square" rtlCol="0">
            <a:spAutoFit/>
          </a:bodyPr>
          <a:lstStyle/>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Ahli Bank Overview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Operating Environment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Financial Performance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Digital Transformation</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Key Focus Areas</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Way Forward </a:t>
            </a:r>
          </a:p>
        </p:txBody>
      </p:sp>
    </p:spTree>
    <p:extLst>
      <p:ext uri="{BB962C8B-B14F-4D97-AF65-F5344CB8AC3E}">
        <p14:creationId xmlns:p14="http://schemas.microsoft.com/office/powerpoint/2010/main" val="120150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248">
            <a:extLst>
              <a:ext uri="{FF2B5EF4-FFF2-40B4-BE49-F238E27FC236}">
                <a16:creationId xmlns:a16="http://schemas.microsoft.com/office/drawing/2014/main" id="{5B3A9DE3-A499-48CD-9371-00DBB0C93877}"/>
              </a:ext>
            </a:extLst>
          </p:cNvPr>
          <p:cNvSpPr/>
          <p:nvPr/>
        </p:nvSpPr>
        <p:spPr>
          <a:xfrm>
            <a:off x="4489163" y="3657865"/>
            <a:ext cx="3034575" cy="457200"/>
          </a:xfrm>
          <a:prstGeom prst="rect">
            <a:avLst/>
          </a:prstGeom>
          <a:solidFill>
            <a:schemeClr val="bg1">
              <a:lumMod val="85000"/>
            </a:schemeClr>
          </a:solidFill>
          <a:ln>
            <a:noFill/>
          </a:ln>
          <a:scene3d>
            <a:camera prst="orthographicFront"/>
            <a:lightRig rig="threePt" dir="t"/>
          </a:scene3d>
          <a:sp3d>
            <a:bevelT w="165100" prst="coolSlant"/>
          </a:sp3d>
        </p:spPr>
        <p:txBody>
          <a:bodyPr lIns="109700" tIns="54850" rIns="109700" bIns="54850" anchor="ctr" anchorCtr="0">
            <a:noAutofit/>
          </a:bodyPr>
          <a:lstStyle/>
          <a:p>
            <a:pPr algn="ctr"/>
            <a:endParaRPr sz="1200" dirty="0">
              <a:solidFill>
                <a:schemeClr val="lt1"/>
              </a:solidFill>
              <a:ea typeface="Calibri"/>
              <a:cs typeface="Calibri"/>
              <a:sym typeface="Calibri"/>
            </a:endParaRPr>
          </a:p>
        </p:txBody>
      </p:sp>
      <p:sp>
        <p:nvSpPr>
          <p:cNvPr id="56" name="Shape 244">
            <a:extLst>
              <a:ext uri="{FF2B5EF4-FFF2-40B4-BE49-F238E27FC236}">
                <a16:creationId xmlns:a16="http://schemas.microsoft.com/office/drawing/2014/main" id="{BAD42399-B7D9-49CB-9389-7DFA00B3C351}"/>
              </a:ext>
            </a:extLst>
          </p:cNvPr>
          <p:cNvSpPr/>
          <p:nvPr/>
        </p:nvSpPr>
        <p:spPr>
          <a:xfrm rot="-5400000" flipH="1">
            <a:off x="2725986" y="1149181"/>
            <a:ext cx="457200" cy="5477189"/>
          </a:xfrm>
          <a:prstGeom prst="round2SameRect">
            <a:avLst>
              <a:gd name="adj1" fmla="val 50000"/>
              <a:gd name="adj2" fmla="val 0"/>
            </a:avLst>
          </a:prstGeom>
          <a:solidFill>
            <a:srgbClr val="C7B216"/>
          </a:solidFill>
          <a:ln>
            <a:noFill/>
          </a:ln>
          <a:scene3d>
            <a:camera prst="orthographicFront"/>
            <a:lightRig rig="threePt" dir="t"/>
          </a:scene3d>
          <a:sp3d>
            <a:bevelT w="165100" prst="coolSlant"/>
          </a:sp3d>
        </p:spPr>
        <p:txBody>
          <a:bodyPr lIns="109700" tIns="54850" rIns="109700" bIns="54850" anchor="ctr" anchorCtr="0">
            <a:noAutofit/>
          </a:bodyPr>
          <a:lstStyle/>
          <a:p>
            <a:pPr algn="ctr"/>
            <a:endParaRPr sz="1200" dirty="0">
              <a:solidFill>
                <a:schemeClr val="lt1"/>
              </a:solidFill>
              <a:ea typeface="Calibri"/>
              <a:cs typeface="Calibri"/>
              <a:sym typeface="Calibri"/>
            </a:endParaRPr>
          </a:p>
        </p:txBody>
      </p:sp>
      <p:sp>
        <p:nvSpPr>
          <p:cNvPr id="52" name="TextBox 51">
            <a:extLst>
              <a:ext uri="{FF2B5EF4-FFF2-40B4-BE49-F238E27FC236}">
                <a16:creationId xmlns:a16="http://schemas.microsoft.com/office/drawing/2014/main" id="{AA94A3CE-76BB-47CC-8E9D-CB79EEA22C0D}"/>
              </a:ext>
            </a:extLst>
          </p:cNvPr>
          <p:cNvSpPr txBox="1"/>
          <p:nvPr/>
        </p:nvSpPr>
        <p:spPr>
          <a:xfrm>
            <a:off x="405744" y="4271165"/>
            <a:ext cx="5225458" cy="2075688"/>
          </a:xfrm>
          <a:prstGeom prst="rect">
            <a:avLst/>
          </a:prstGeom>
          <a:solidFill>
            <a:schemeClr val="bg1">
              <a:lumMod val="95000"/>
            </a:schemeClr>
          </a:solidFill>
        </p:spPr>
        <p:txBody>
          <a:bodyPr wrap="square" rtlCol="0" anchor="ctr">
            <a:noAutofit/>
          </a:bodyPr>
          <a:lstStyle/>
          <a:p>
            <a:pPr marL="168275" indent="-168275">
              <a:buFont typeface="Wingdings" panose="05000000000000000000" pitchFamily="2" charset="2"/>
              <a:buChar char="§"/>
            </a:pPr>
            <a:endParaRPr lang="en-US" sz="1200" dirty="0">
              <a:solidFill>
                <a:schemeClr val="accent1">
                  <a:lumMod val="50000"/>
                </a:schemeClr>
              </a:solidFill>
              <a:latin typeface="+mj-lt"/>
              <a:ea typeface="Verdana" panose="020B0604030504040204" pitchFamily="34" charset="0"/>
            </a:endParaRPr>
          </a:p>
        </p:txBody>
      </p:sp>
      <p:sp>
        <p:nvSpPr>
          <p:cNvPr id="55" name="Shape 248">
            <a:extLst>
              <a:ext uri="{FF2B5EF4-FFF2-40B4-BE49-F238E27FC236}">
                <a16:creationId xmlns:a16="http://schemas.microsoft.com/office/drawing/2014/main" id="{F24AD6D0-D642-40D0-9E7C-EBD77A1005FC}"/>
              </a:ext>
            </a:extLst>
          </p:cNvPr>
          <p:cNvSpPr/>
          <p:nvPr/>
        </p:nvSpPr>
        <p:spPr>
          <a:xfrm>
            <a:off x="4501585" y="844317"/>
            <a:ext cx="3034575" cy="441782"/>
          </a:xfrm>
          <a:prstGeom prst="rect">
            <a:avLst/>
          </a:prstGeom>
          <a:solidFill>
            <a:schemeClr val="bg1">
              <a:lumMod val="85000"/>
            </a:schemeClr>
          </a:solidFill>
          <a:ln>
            <a:noFill/>
          </a:ln>
          <a:scene3d>
            <a:camera prst="orthographicFront"/>
            <a:lightRig rig="threePt" dir="t"/>
          </a:scene3d>
          <a:sp3d>
            <a:bevelT w="165100" prst="coolSlant"/>
          </a:sp3d>
        </p:spPr>
        <p:txBody>
          <a:bodyPr lIns="109700" tIns="54850" rIns="109700" bIns="54850" anchor="ctr" anchorCtr="0">
            <a:noAutofit/>
          </a:bodyPr>
          <a:lstStyle/>
          <a:p>
            <a:pPr algn="ctr"/>
            <a:endParaRPr sz="1200" dirty="0">
              <a:solidFill>
                <a:schemeClr val="lt1"/>
              </a:solidFill>
              <a:ea typeface="Calibri"/>
              <a:cs typeface="Calibri"/>
              <a:sym typeface="Calibri"/>
            </a:endParaRPr>
          </a:p>
        </p:txBody>
      </p:sp>
      <p:sp>
        <p:nvSpPr>
          <p:cNvPr id="6146" name="Slide Number Placeholder 3"/>
          <p:cNvSpPr>
            <a:spLocks noGrp="1"/>
          </p:cNvSpPr>
          <p:nvPr>
            <p:ph type="sldNum" sz="quarter" idx="12"/>
          </p:nvPr>
        </p:nvSpPr>
        <p:spPr>
          <a:xfrm>
            <a:off x="9935640" y="6511597"/>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5</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p:cNvCxnSpPr/>
          <p:nvPr/>
        </p:nvCxnSpPr>
        <p:spPr>
          <a:xfrm>
            <a:off x="0" y="621792"/>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74373" y="107324"/>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Ahli Bank Overview </a:t>
            </a:r>
          </a:p>
        </p:txBody>
      </p:sp>
      <p:sp>
        <p:nvSpPr>
          <p:cNvPr id="9" name="Rectangle 2">
            <a:extLst>
              <a:ext uri="{FF2B5EF4-FFF2-40B4-BE49-F238E27FC236}">
                <a16:creationId xmlns:a16="http://schemas.microsoft.com/office/drawing/2014/main" id="{D68DFFCB-9194-4B03-B1E3-3C06151FD4DA}"/>
              </a:ext>
            </a:extLst>
          </p:cNvPr>
          <p:cNvSpPr>
            <a:spLocks noChangeArrowheads="1"/>
          </p:cNvSpPr>
          <p:nvPr/>
        </p:nvSpPr>
        <p:spPr bwMode="auto">
          <a:xfrm>
            <a:off x="1478007" y="193619"/>
            <a:ext cx="929640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AU" altLang="en-US" sz="1300" b="1" dirty="0">
                <a:latin typeface="Verdana" panose="020B0604030504040204" pitchFamily="34" charset="0"/>
                <a:ea typeface="Times New Roman" panose="02020603050405020304" pitchFamily="18" charset="0"/>
              </a:rPr>
              <a:t> </a:t>
            </a:r>
            <a:endParaRPr lang="en-US" altLang="en-US" sz="3600" b="1" dirty="0">
              <a:solidFill>
                <a:srgbClr val="4472C4">
                  <a:lumMod val="75000"/>
                </a:srgbClr>
              </a:solidFill>
              <a:latin typeface="Century Gothic" panose="020B0502020202020204" pitchFamily="34" charset="0"/>
              <a:ea typeface="+mj-ea"/>
              <a:cs typeface="+mj-cs"/>
            </a:endParaRPr>
          </a:p>
          <a:p>
            <a:pPr eaLnBrk="0" fontAlgn="base" hangingPunct="0">
              <a:spcBef>
                <a:spcPct val="0"/>
              </a:spcBef>
              <a:spcAft>
                <a:spcPct val="0"/>
              </a:spcAft>
            </a:pPr>
            <a:endParaRPr lang="en-US" altLang="en-US" dirty="0">
              <a:latin typeface="Arial" panose="020B0604020202020204" pitchFamily="34" charset="0"/>
            </a:endParaRPr>
          </a:p>
        </p:txBody>
      </p:sp>
      <p:sp>
        <p:nvSpPr>
          <p:cNvPr id="15" name="Shape 244">
            <a:extLst>
              <a:ext uri="{FF2B5EF4-FFF2-40B4-BE49-F238E27FC236}">
                <a16:creationId xmlns:a16="http://schemas.microsoft.com/office/drawing/2014/main" id="{80519C15-2833-4A3D-AF4C-47C4787D2EA9}"/>
              </a:ext>
            </a:extLst>
          </p:cNvPr>
          <p:cNvSpPr/>
          <p:nvPr/>
        </p:nvSpPr>
        <p:spPr>
          <a:xfrm rot="-5400000" flipH="1">
            <a:off x="2763713" y="-1641101"/>
            <a:ext cx="457200" cy="5401735"/>
          </a:xfrm>
          <a:prstGeom prst="round2SameRect">
            <a:avLst>
              <a:gd name="adj1" fmla="val 50000"/>
              <a:gd name="adj2" fmla="val 0"/>
            </a:avLst>
          </a:prstGeom>
          <a:solidFill>
            <a:srgbClr val="1F4E78"/>
          </a:solidFill>
          <a:ln>
            <a:noFill/>
          </a:ln>
          <a:scene3d>
            <a:camera prst="orthographicFront"/>
            <a:lightRig rig="threePt" dir="t"/>
          </a:scene3d>
          <a:sp3d>
            <a:bevelT w="165100" prst="coolSlant"/>
          </a:sp3d>
        </p:spPr>
        <p:txBody>
          <a:bodyPr lIns="109700" tIns="54850" rIns="109700" bIns="54850" anchor="ctr" anchorCtr="0">
            <a:noAutofit/>
          </a:bodyPr>
          <a:lstStyle/>
          <a:p>
            <a:pPr algn="ctr"/>
            <a:endParaRPr sz="1200" dirty="0">
              <a:solidFill>
                <a:schemeClr val="lt1"/>
              </a:solidFill>
              <a:ea typeface="Calibri"/>
              <a:cs typeface="Calibri"/>
              <a:sym typeface="Calibri"/>
            </a:endParaRPr>
          </a:p>
        </p:txBody>
      </p:sp>
      <p:sp>
        <p:nvSpPr>
          <p:cNvPr id="36" name="TextBox 35">
            <a:extLst>
              <a:ext uri="{FF2B5EF4-FFF2-40B4-BE49-F238E27FC236}">
                <a16:creationId xmlns:a16="http://schemas.microsoft.com/office/drawing/2014/main" id="{8E540111-1E46-4D3D-A275-884CB937F9E9}"/>
              </a:ext>
            </a:extLst>
          </p:cNvPr>
          <p:cNvSpPr txBox="1"/>
          <p:nvPr/>
        </p:nvSpPr>
        <p:spPr>
          <a:xfrm>
            <a:off x="467723" y="1408967"/>
            <a:ext cx="5225458" cy="2152810"/>
          </a:xfrm>
          <a:prstGeom prst="rect">
            <a:avLst/>
          </a:prstGeom>
          <a:solidFill>
            <a:schemeClr val="bg1">
              <a:lumMod val="95000"/>
            </a:schemeClr>
          </a:solidFill>
        </p:spPr>
        <p:txBody>
          <a:bodyPr wrap="square" rtlCol="0" anchor="ctr">
            <a:noAutofit/>
          </a:bodyPr>
          <a:lstStyle/>
          <a:p>
            <a:pPr marL="168275" indent="-168275">
              <a:buFont typeface="Wingdings" panose="05000000000000000000" pitchFamily="2" charset="2"/>
              <a:buChar char="§"/>
            </a:pPr>
            <a:r>
              <a:rPr lang="en-US" sz="1300" b="1" dirty="0">
                <a:solidFill>
                  <a:schemeClr val="accent1">
                    <a:lumMod val="75000"/>
                  </a:schemeClr>
                </a:solidFill>
                <a:latin typeface="+mn-lt"/>
                <a:ea typeface="Verdana" panose="020B0604030504040204" pitchFamily="34" charset="0"/>
              </a:rPr>
              <a:t>Commercial banking operations commenced in 2007</a:t>
            </a:r>
          </a:p>
          <a:p>
            <a:pPr marL="168275" indent="-168275">
              <a:buFont typeface="Wingdings" panose="05000000000000000000" pitchFamily="2" charset="2"/>
              <a:buChar char="§"/>
            </a:pPr>
            <a:r>
              <a:rPr lang="en-US" sz="1300" dirty="0">
                <a:solidFill>
                  <a:schemeClr val="accent1">
                    <a:lumMod val="75000"/>
                  </a:schemeClr>
                </a:solidFill>
                <a:latin typeface="+mn-lt"/>
                <a:ea typeface="Verdana" panose="020B0604030504040204" pitchFamily="34" charset="0"/>
              </a:rPr>
              <a:t>As of June 2022, the bank has </a:t>
            </a:r>
            <a:r>
              <a:rPr lang="en-US" sz="1300" b="1" dirty="0">
                <a:solidFill>
                  <a:schemeClr val="accent1">
                    <a:lumMod val="75000"/>
                  </a:schemeClr>
                </a:solidFill>
                <a:latin typeface="+mn-lt"/>
                <a:ea typeface="Verdana" panose="020B0604030504040204" pitchFamily="34" charset="0"/>
              </a:rPr>
              <a:t>39</a:t>
            </a:r>
            <a:r>
              <a:rPr lang="en-US" sz="1300" dirty="0">
                <a:solidFill>
                  <a:schemeClr val="accent1">
                    <a:lumMod val="75000"/>
                  </a:schemeClr>
                </a:solidFill>
                <a:latin typeface="+mn-lt"/>
                <a:ea typeface="Verdana" panose="020B0604030504040204" pitchFamily="34" charset="0"/>
              </a:rPr>
              <a:t> branches including </a:t>
            </a:r>
            <a:r>
              <a:rPr lang="en-US" sz="1300" b="1" dirty="0">
                <a:solidFill>
                  <a:schemeClr val="accent1">
                    <a:lumMod val="75000"/>
                  </a:schemeClr>
                </a:solidFill>
                <a:latin typeface="+mn-lt"/>
                <a:ea typeface="Verdana" panose="020B0604030504040204" pitchFamily="34" charset="0"/>
              </a:rPr>
              <a:t>17</a:t>
            </a:r>
            <a:r>
              <a:rPr lang="en-US" sz="1300" dirty="0">
                <a:solidFill>
                  <a:schemeClr val="accent1">
                    <a:lumMod val="75000"/>
                  </a:schemeClr>
                </a:solidFill>
                <a:latin typeface="+mn-lt"/>
                <a:ea typeface="Verdana" panose="020B0604030504040204" pitchFamily="34" charset="0"/>
              </a:rPr>
              <a:t> islamic branches</a:t>
            </a:r>
          </a:p>
          <a:p>
            <a:pPr marL="168275" indent="-168275">
              <a:buFont typeface="Wingdings" panose="05000000000000000000" pitchFamily="2" charset="2"/>
              <a:buChar char="§"/>
            </a:pPr>
            <a:r>
              <a:rPr lang="en-US" sz="1300" dirty="0">
                <a:solidFill>
                  <a:schemeClr val="accent1">
                    <a:lumMod val="75000"/>
                  </a:schemeClr>
                </a:solidFill>
                <a:latin typeface="+mn-lt"/>
                <a:ea typeface="Verdana" panose="020B0604030504040204" pitchFamily="34" charset="0"/>
              </a:rPr>
              <a:t>Bank has 5 main business segments viz., retail banking, commercial banking, investment  banking, treasury &amp; financial institutions, and Islamic banking</a:t>
            </a:r>
          </a:p>
          <a:p>
            <a:pPr marL="168275" indent="-168275">
              <a:buFont typeface="Wingdings" panose="05000000000000000000" pitchFamily="2" charset="2"/>
              <a:buChar char="§"/>
            </a:pPr>
            <a:r>
              <a:rPr lang="en-US" sz="1300" dirty="0">
                <a:solidFill>
                  <a:schemeClr val="accent1">
                    <a:lumMod val="75000"/>
                  </a:schemeClr>
                </a:solidFill>
                <a:latin typeface="+mn-lt"/>
                <a:ea typeface="Verdana" panose="020B0604030504040204" pitchFamily="34" charset="0"/>
              </a:rPr>
              <a:t>Bank has a strong institutional shareholding in share capital.</a:t>
            </a:r>
          </a:p>
          <a:p>
            <a:pPr marL="168275" indent="-168275">
              <a:buFont typeface="Wingdings" panose="05000000000000000000" pitchFamily="2" charset="2"/>
              <a:buChar char="§"/>
            </a:pPr>
            <a:r>
              <a:rPr lang="en-US" sz="1300" dirty="0">
                <a:solidFill>
                  <a:schemeClr val="accent1">
                    <a:lumMod val="75000"/>
                  </a:schemeClr>
                </a:solidFill>
                <a:latin typeface="+mn-lt"/>
                <a:ea typeface="Verdana" panose="020B0604030504040204" pitchFamily="34" charset="0"/>
              </a:rPr>
              <a:t>As of June 2022, the bank had a market share of </a:t>
            </a:r>
            <a:r>
              <a:rPr lang="en-US" sz="1300" b="1" dirty="0">
                <a:solidFill>
                  <a:schemeClr val="accent1">
                    <a:lumMod val="75000"/>
                  </a:schemeClr>
                </a:solidFill>
                <a:latin typeface="+mn-lt"/>
                <a:ea typeface="Verdana" panose="020B0604030504040204" pitchFamily="34" charset="0"/>
              </a:rPr>
              <a:t>9.3%</a:t>
            </a:r>
            <a:r>
              <a:rPr lang="en-US" sz="1300" dirty="0">
                <a:solidFill>
                  <a:schemeClr val="accent1">
                    <a:lumMod val="75000"/>
                  </a:schemeClr>
                </a:solidFill>
                <a:latin typeface="+mn-lt"/>
                <a:ea typeface="Verdana" panose="020B0604030504040204" pitchFamily="34" charset="0"/>
              </a:rPr>
              <a:t> in terms of Gross Loans and </a:t>
            </a:r>
            <a:r>
              <a:rPr lang="en-US" sz="1300" b="1" dirty="0">
                <a:solidFill>
                  <a:schemeClr val="accent1">
                    <a:lumMod val="75000"/>
                  </a:schemeClr>
                </a:solidFill>
                <a:latin typeface="+mn-lt"/>
                <a:ea typeface="Verdana" panose="020B0604030504040204" pitchFamily="34" charset="0"/>
              </a:rPr>
              <a:t>8.6%</a:t>
            </a:r>
            <a:r>
              <a:rPr lang="en-US" sz="1300" dirty="0">
                <a:solidFill>
                  <a:schemeClr val="accent1">
                    <a:lumMod val="75000"/>
                  </a:schemeClr>
                </a:solidFill>
                <a:latin typeface="+mn-lt"/>
                <a:ea typeface="Verdana" panose="020B0604030504040204" pitchFamily="34" charset="0"/>
              </a:rPr>
              <a:t> in terms of Customer Deposits </a:t>
            </a:r>
          </a:p>
          <a:p>
            <a:pPr marL="168275" indent="-168275">
              <a:buFont typeface="Wingdings" panose="05000000000000000000" pitchFamily="2" charset="2"/>
              <a:buChar char="§"/>
            </a:pPr>
            <a:r>
              <a:rPr lang="en-US" sz="1300" dirty="0">
                <a:solidFill>
                  <a:schemeClr val="accent1">
                    <a:lumMod val="75000"/>
                  </a:schemeClr>
                </a:solidFill>
                <a:latin typeface="+mn-lt"/>
                <a:ea typeface="Verdana" panose="020B0604030504040204" pitchFamily="34" charset="0"/>
              </a:rPr>
              <a:t>Fitch rating has assigned a credit rating of </a:t>
            </a:r>
            <a:r>
              <a:rPr lang="en-US" sz="1300" b="1" dirty="0">
                <a:solidFill>
                  <a:schemeClr val="accent1">
                    <a:lumMod val="75000"/>
                  </a:schemeClr>
                </a:solidFill>
                <a:latin typeface="+mn-lt"/>
                <a:ea typeface="Verdana" panose="020B0604030504040204" pitchFamily="34" charset="0"/>
              </a:rPr>
              <a:t>B+ with a stable outlook</a:t>
            </a:r>
          </a:p>
        </p:txBody>
      </p:sp>
      <p:sp>
        <p:nvSpPr>
          <p:cNvPr id="48" name="Shape 244">
            <a:extLst>
              <a:ext uri="{FF2B5EF4-FFF2-40B4-BE49-F238E27FC236}">
                <a16:creationId xmlns:a16="http://schemas.microsoft.com/office/drawing/2014/main" id="{30F5E0C0-4549-42F8-BA6F-053CCC84C6C1}"/>
              </a:ext>
            </a:extLst>
          </p:cNvPr>
          <p:cNvSpPr/>
          <p:nvPr/>
        </p:nvSpPr>
        <p:spPr>
          <a:xfrm rot="5400000" flipH="1">
            <a:off x="9006209" y="-1636740"/>
            <a:ext cx="457200" cy="5404104"/>
          </a:xfrm>
          <a:prstGeom prst="round2SameRect">
            <a:avLst>
              <a:gd name="adj1" fmla="val 50000"/>
              <a:gd name="adj2" fmla="val 6437"/>
            </a:avLst>
          </a:prstGeom>
          <a:solidFill>
            <a:srgbClr val="1F4E78"/>
          </a:solidFill>
          <a:ln>
            <a:noFill/>
          </a:ln>
          <a:scene3d>
            <a:camera prst="orthographicFront"/>
            <a:lightRig rig="threePt" dir="t"/>
          </a:scene3d>
          <a:sp3d>
            <a:bevelT w="165100" prst="coolSlant"/>
          </a:sp3d>
        </p:spPr>
        <p:txBody>
          <a:bodyPr lIns="109700" tIns="54850" rIns="109700" bIns="54850" anchor="ctr" anchorCtr="0">
            <a:noAutofit/>
          </a:bodyPr>
          <a:lstStyle/>
          <a:p>
            <a:pPr algn="ctr"/>
            <a:endParaRPr sz="1200" dirty="0">
              <a:solidFill>
                <a:schemeClr val="lt1"/>
              </a:solidFill>
              <a:ea typeface="Calibri"/>
              <a:cs typeface="Calibri"/>
              <a:sym typeface="Calibri"/>
            </a:endParaRPr>
          </a:p>
        </p:txBody>
      </p:sp>
      <p:sp>
        <p:nvSpPr>
          <p:cNvPr id="49" name="Shape 284">
            <a:extLst>
              <a:ext uri="{FF2B5EF4-FFF2-40B4-BE49-F238E27FC236}">
                <a16:creationId xmlns:a16="http://schemas.microsoft.com/office/drawing/2014/main" id="{F25CDB8A-A456-434B-AC7E-B7B490917BF3}"/>
              </a:ext>
            </a:extLst>
          </p:cNvPr>
          <p:cNvSpPr/>
          <p:nvPr/>
        </p:nvSpPr>
        <p:spPr>
          <a:xfrm>
            <a:off x="1373428" y="3749522"/>
            <a:ext cx="2691306" cy="262831"/>
          </a:xfrm>
          <a:prstGeom prst="rect">
            <a:avLst/>
          </a:prstGeom>
          <a:noFill/>
          <a:ln>
            <a:noFill/>
          </a:ln>
        </p:spPr>
        <p:txBody>
          <a:bodyPr lIns="0" tIns="0" rIns="0" bIns="0" anchor="ctr" anchorCtr="0">
            <a:noAutofit/>
          </a:bodyPr>
          <a:lstStyle/>
          <a:p>
            <a:pPr>
              <a:lnSpc>
                <a:spcPct val="130000"/>
              </a:lnSpc>
              <a:buSzPct val="25000"/>
            </a:pPr>
            <a:r>
              <a:rPr lang="en-US" sz="1400" b="1" dirty="0">
                <a:solidFill>
                  <a:schemeClr val="bg1"/>
                </a:solidFill>
                <a:ea typeface="Lato"/>
                <a:cs typeface="Lato"/>
                <a:sym typeface="Lato"/>
              </a:rPr>
              <a:t>Shareholding Structure</a:t>
            </a:r>
          </a:p>
        </p:txBody>
      </p:sp>
      <p:sp>
        <p:nvSpPr>
          <p:cNvPr id="53" name="Shape 284">
            <a:extLst>
              <a:ext uri="{FF2B5EF4-FFF2-40B4-BE49-F238E27FC236}">
                <a16:creationId xmlns:a16="http://schemas.microsoft.com/office/drawing/2014/main" id="{904DE6BB-9A3A-4674-8997-0846969349CB}"/>
              </a:ext>
            </a:extLst>
          </p:cNvPr>
          <p:cNvSpPr/>
          <p:nvPr/>
        </p:nvSpPr>
        <p:spPr>
          <a:xfrm>
            <a:off x="1055440" y="941104"/>
            <a:ext cx="2802268" cy="228686"/>
          </a:xfrm>
          <a:prstGeom prst="rect">
            <a:avLst/>
          </a:prstGeom>
          <a:noFill/>
          <a:ln>
            <a:noFill/>
          </a:ln>
        </p:spPr>
        <p:txBody>
          <a:bodyPr lIns="0" tIns="0" rIns="0" bIns="0" anchor="ctr" anchorCtr="0">
            <a:noAutofit/>
          </a:bodyPr>
          <a:lstStyle/>
          <a:p>
            <a:pPr>
              <a:lnSpc>
                <a:spcPct val="130000"/>
              </a:lnSpc>
              <a:buSzPct val="25000"/>
            </a:pPr>
            <a:r>
              <a:rPr lang="en-US" sz="1400" b="1" dirty="0">
                <a:solidFill>
                  <a:schemeClr val="lt1"/>
                </a:solidFill>
                <a:ea typeface="Lato"/>
                <a:cs typeface="Lato"/>
                <a:sym typeface="Lato"/>
              </a:rPr>
              <a:t>      Ahli Bank – Evolution </a:t>
            </a:r>
          </a:p>
        </p:txBody>
      </p:sp>
      <p:sp>
        <p:nvSpPr>
          <p:cNvPr id="57" name="Shape 244">
            <a:extLst>
              <a:ext uri="{FF2B5EF4-FFF2-40B4-BE49-F238E27FC236}">
                <a16:creationId xmlns:a16="http://schemas.microsoft.com/office/drawing/2014/main" id="{F20D84AA-2FCC-4FB4-BDB8-7CC26C4F5DF8}"/>
              </a:ext>
            </a:extLst>
          </p:cNvPr>
          <p:cNvSpPr/>
          <p:nvPr/>
        </p:nvSpPr>
        <p:spPr>
          <a:xfrm rot="5400000" flipH="1">
            <a:off x="9006840" y="1187036"/>
            <a:ext cx="457200" cy="5404104"/>
          </a:xfrm>
          <a:prstGeom prst="round2SameRect">
            <a:avLst>
              <a:gd name="adj1" fmla="val 50000"/>
              <a:gd name="adj2" fmla="val 0"/>
            </a:avLst>
          </a:prstGeom>
          <a:solidFill>
            <a:srgbClr val="C7B216"/>
          </a:solidFill>
          <a:ln>
            <a:noFill/>
          </a:ln>
          <a:scene3d>
            <a:camera prst="orthographicFront"/>
            <a:lightRig rig="threePt" dir="t"/>
          </a:scene3d>
          <a:sp3d>
            <a:bevelT w="165100" prst="coolSlant"/>
          </a:sp3d>
        </p:spPr>
        <p:txBody>
          <a:bodyPr lIns="109700" tIns="54850" rIns="109700" bIns="54850" anchor="ctr" anchorCtr="0">
            <a:noAutofit/>
          </a:bodyPr>
          <a:lstStyle/>
          <a:p>
            <a:pPr algn="ctr"/>
            <a:endParaRPr sz="1200" dirty="0">
              <a:solidFill>
                <a:schemeClr val="lt1"/>
              </a:solidFill>
              <a:ea typeface="Calibri"/>
              <a:cs typeface="Calibri"/>
              <a:sym typeface="Calibri"/>
            </a:endParaRPr>
          </a:p>
        </p:txBody>
      </p:sp>
      <p:sp>
        <p:nvSpPr>
          <p:cNvPr id="58" name="Shape 284">
            <a:extLst>
              <a:ext uri="{FF2B5EF4-FFF2-40B4-BE49-F238E27FC236}">
                <a16:creationId xmlns:a16="http://schemas.microsoft.com/office/drawing/2014/main" id="{EF7479F5-2621-4D9A-9166-93035EF2AA59}"/>
              </a:ext>
            </a:extLst>
          </p:cNvPr>
          <p:cNvSpPr/>
          <p:nvPr/>
        </p:nvSpPr>
        <p:spPr>
          <a:xfrm>
            <a:off x="7813772" y="3750930"/>
            <a:ext cx="3571064" cy="233223"/>
          </a:xfrm>
          <a:prstGeom prst="rect">
            <a:avLst/>
          </a:prstGeom>
          <a:noFill/>
          <a:ln>
            <a:noFill/>
          </a:ln>
        </p:spPr>
        <p:txBody>
          <a:bodyPr lIns="0" tIns="0" rIns="0" bIns="0" anchor="ctr" anchorCtr="0">
            <a:noAutofit/>
          </a:bodyPr>
          <a:lstStyle/>
          <a:p>
            <a:pPr>
              <a:lnSpc>
                <a:spcPct val="130000"/>
              </a:lnSpc>
              <a:buSzPct val="25000"/>
            </a:pPr>
            <a:r>
              <a:rPr lang="en-US" sz="1400" b="1" dirty="0">
                <a:solidFill>
                  <a:schemeClr val="lt1"/>
                </a:solidFill>
                <a:ea typeface="Lato"/>
                <a:cs typeface="Lato"/>
                <a:sym typeface="Lato"/>
              </a:rPr>
              <a:t>Key Achievements</a:t>
            </a:r>
          </a:p>
        </p:txBody>
      </p:sp>
      <p:sp>
        <p:nvSpPr>
          <p:cNvPr id="59" name="Shape 284">
            <a:extLst>
              <a:ext uri="{FF2B5EF4-FFF2-40B4-BE49-F238E27FC236}">
                <a16:creationId xmlns:a16="http://schemas.microsoft.com/office/drawing/2014/main" id="{D90D15DB-6040-4FEB-8C19-D890E4D064B9}"/>
              </a:ext>
            </a:extLst>
          </p:cNvPr>
          <p:cNvSpPr/>
          <p:nvPr/>
        </p:nvSpPr>
        <p:spPr>
          <a:xfrm>
            <a:off x="7614735" y="939857"/>
            <a:ext cx="2729737" cy="233223"/>
          </a:xfrm>
          <a:prstGeom prst="rect">
            <a:avLst/>
          </a:prstGeom>
          <a:noFill/>
          <a:ln>
            <a:noFill/>
          </a:ln>
        </p:spPr>
        <p:txBody>
          <a:bodyPr lIns="0" tIns="0" rIns="0" bIns="0" anchor="ctr" anchorCtr="0">
            <a:noAutofit/>
          </a:bodyPr>
          <a:lstStyle/>
          <a:p>
            <a:pPr algn="ctr">
              <a:lnSpc>
                <a:spcPct val="130000"/>
              </a:lnSpc>
              <a:buSzPct val="25000"/>
            </a:pPr>
            <a:r>
              <a:rPr lang="en-US" sz="1400" b="1" dirty="0">
                <a:solidFill>
                  <a:schemeClr val="lt1"/>
                </a:solidFill>
                <a:ea typeface="Lato"/>
                <a:cs typeface="Lato"/>
                <a:sym typeface="Lato"/>
              </a:rPr>
              <a:t>Key Performance Highlights</a:t>
            </a:r>
          </a:p>
        </p:txBody>
      </p:sp>
      <p:pic>
        <p:nvPicPr>
          <p:cNvPr id="46" name="Graphic 45" descr="Upward trend with solid fill">
            <a:extLst>
              <a:ext uri="{FF2B5EF4-FFF2-40B4-BE49-F238E27FC236}">
                <a16:creationId xmlns:a16="http://schemas.microsoft.com/office/drawing/2014/main" id="{F85A1FAA-8907-4A66-86B6-EBC6DF6176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0134" y="752164"/>
            <a:ext cx="594360" cy="594360"/>
          </a:xfrm>
          <a:prstGeom prst="rect">
            <a:avLst/>
          </a:prstGeom>
        </p:spPr>
      </p:pic>
      <p:pic>
        <p:nvPicPr>
          <p:cNvPr id="44" name="Graphic 43" descr="Rocket with solid fill">
            <a:extLst>
              <a:ext uri="{FF2B5EF4-FFF2-40B4-BE49-F238E27FC236}">
                <a16:creationId xmlns:a16="http://schemas.microsoft.com/office/drawing/2014/main" id="{BD18673A-8157-4BF6-BBD8-3833B7F058B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7110" y="3668933"/>
            <a:ext cx="469233" cy="469233"/>
          </a:xfrm>
          <a:prstGeom prst="rect">
            <a:avLst/>
          </a:prstGeom>
        </p:spPr>
      </p:pic>
      <p:pic>
        <p:nvPicPr>
          <p:cNvPr id="3" name="Graphic 2" descr="Pie chart">
            <a:extLst>
              <a:ext uri="{FF2B5EF4-FFF2-40B4-BE49-F238E27FC236}">
                <a16:creationId xmlns:a16="http://schemas.microsoft.com/office/drawing/2014/main" id="{762BE6F1-2D29-495E-AF23-E6ACB06F15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2144" y="3617796"/>
            <a:ext cx="524302" cy="524302"/>
          </a:xfrm>
          <a:prstGeom prst="rect">
            <a:avLst/>
          </a:prstGeom>
        </p:spPr>
      </p:pic>
      <p:sp>
        <p:nvSpPr>
          <p:cNvPr id="54" name="TextBox 53">
            <a:extLst>
              <a:ext uri="{FF2B5EF4-FFF2-40B4-BE49-F238E27FC236}">
                <a16:creationId xmlns:a16="http://schemas.microsoft.com/office/drawing/2014/main" id="{1D089C6F-47EF-4EA5-AE4D-C309565412A3}"/>
              </a:ext>
            </a:extLst>
          </p:cNvPr>
          <p:cNvSpPr txBox="1"/>
          <p:nvPr/>
        </p:nvSpPr>
        <p:spPr>
          <a:xfrm>
            <a:off x="6601968" y="4283334"/>
            <a:ext cx="5225458" cy="2078116"/>
          </a:xfrm>
          <a:prstGeom prst="rect">
            <a:avLst/>
          </a:prstGeom>
          <a:solidFill>
            <a:schemeClr val="bg1">
              <a:lumMod val="95000"/>
            </a:schemeClr>
          </a:solidFill>
        </p:spPr>
        <p:txBody>
          <a:bodyPr wrap="square" rtlCol="0" anchor="ctr">
            <a:noAutofit/>
          </a:bodyPr>
          <a:lstStyle/>
          <a:p>
            <a:pPr marL="168275" indent="-168275">
              <a:buFont typeface="Wingdings" panose="05000000000000000000" pitchFamily="2" charset="2"/>
              <a:buChar char="§"/>
            </a:pPr>
            <a:r>
              <a:rPr lang="en-US" sz="1300" b="1" dirty="0">
                <a:solidFill>
                  <a:schemeClr val="accent1">
                    <a:lumMod val="75000"/>
                  </a:schemeClr>
                </a:solidFill>
                <a:latin typeface="+mn-lt"/>
                <a:ea typeface="Verdana" panose="020B0604030504040204" pitchFamily="34" charset="0"/>
              </a:rPr>
              <a:t>Total Assets over &gt; RO 3Bn</a:t>
            </a:r>
          </a:p>
          <a:p>
            <a:pPr marL="168275" indent="-168275">
              <a:buFont typeface="Wingdings" panose="05000000000000000000" pitchFamily="2" charset="2"/>
              <a:buChar char="§"/>
            </a:pPr>
            <a:r>
              <a:rPr lang="en-US" sz="1300" dirty="0">
                <a:solidFill>
                  <a:schemeClr val="accent1">
                    <a:lumMod val="75000"/>
                  </a:schemeClr>
                </a:solidFill>
                <a:latin typeface="+mn-lt"/>
                <a:ea typeface="Verdana" panose="020B0604030504040204" pitchFamily="34" charset="0"/>
              </a:rPr>
              <a:t>Incremental market share last 3-Yrs at c.26% in Gross loans and c.25% in deposits</a:t>
            </a:r>
          </a:p>
          <a:p>
            <a:pPr marL="168275" indent="-168275">
              <a:buFont typeface="Wingdings" panose="05000000000000000000" pitchFamily="2" charset="2"/>
              <a:buChar char="§"/>
            </a:pPr>
            <a:r>
              <a:rPr lang="en-US" sz="1300" b="1" dirty="0">
                <a:solidFill>
                  <a:schemeClr val="accent1">
                    <a:lumMod val="75000"/>
                  </a:schemeClr>
                </a:solidFill>
                <a:latin typeface="+mn-lt"/>
                <a:ea typeface="Verdana" panose="020B0604030504040204" pitchFamily="34" charset="0"/>
              </a:rPr>
              <a:t>Highest ROAE in the industry</a:t>
            </a:r>
          </a:p>
          <a:p>
            <a:pPr marL="168275" indent="-168275">
              <a:buFont typeface="Wingdings" panose="05000000000000000000" pitchFamily="2" charset="2"/>
              <a:buChar char="§"/>
            </a:pPr>
            <a:r>
              <a:rPr lang="en-US" sz="1300" b="1" dirty="0">
                <a:solidFill>
                  <a:schemeClr val="accent1">
                    <a:lumMod val="75000"/>
                  </a:schemeClr>
                </a:solidFill>
                <a:latin typeface="+mn-lt"/>
                <a:ea typeface="Verdana" panose="020B0604030504040204" pitchFamily="34" charset="0"/>
              </a:rPr>
              <a:t>Lowest NPL ratio in the industry </a:t>
            </a:r>
            <a:r>
              <a:rPr lang="en-US" sz="1300" dirty="0">
                <a:solidFill>
                  <a:schemeClr val="accent1">
                    <a:lumMod val="75000"/>
                  </a:schemeClr>
                </a:solidFill>
                <a:latin typeface="+mn-lt"/>
                <a:ea typeface="Verdana" panose="020B0604030504040204" pitchFamily="34" charset="0"/>
              </a:rPr>
              <a:t>without any technical write-offs</a:t>
            </a:r>
          </a:p>
          <a:p>
            <a:pPr marL="168275" indent="-168275">
              <a:buFont typeface="Wingdings" panose="05000000000000000000" pitchFamily="2" charset="2"/>
              <a:buChar char="§"/>
            </a:pPr>
            <a:r>
              <a:rPr lang="en-US" sz="1300" b="1" dirty="0">
                <a:solidFill>
                  <a:schemeClr val="accent1">
                    <a:lumMod val="75000"/>
                  </a:schemeClr>
                </a:solidFill>
                <a:latin typeface="+mn-lt"/>
                <a:ea typeface="Verdana" panose="020B0604030504040204" pitchFamily="34" charset="0"/>
              </a:rPr>
              <a:t>Second lowest cost to income ratio </a:t>
            </a:r>
            <a:r>
              <a:rPr lang="en-US" sz="1300" dirty="0">
                <a:solidFill>
                  <a:schemeClr val="accent1">
                    <a:lumMod val="75000"/>
                  </a:schemeClr>
                </a:solidFill>
                <a:latin typeface="+mn-lt"/>
                <a:ea typeface="Verdana" panose="020B0604030504040204" pitchFamily="34" charset="0"/>
              </a:rPr>
              <a:t>in the industry</a:t>
            </a:r>
          </a:p>
          <a:p>
            <a:pPr marL="168275" indent="-168275">
              <a:buFont typeface="Wingdings" panose="05000000000000000000" pitchFamily="2" charset="2"/>
              <a:buChar char="§"/>
            </a:pPr>
            <a:r>
              <a:rPr lang="en-US" sz="1300" dirty="0">
                <a:solidFill>
                  <a:schemeClr val="accent1">
                    <a:lumMod val="75000"/>
                  </a:schemeClr>
                </a:solidFill>
                <a:latin typeface="+mn-lt"/>
                <a:ea typeface="Verdana" panose="020B0604030504040204" pitchFamily="34" charset="0"/>
              </a:rPr>
              <a:t>First Islamic Bank in Oman to launch digital NTB onboarding with c.80% of onboarding done </a:t>
            </a:r>
          </a:p>
          <a:p>
            <a:pPr marL="168275" indent="-168275">
              <a:buFont typeface="Wingdings" panose="05000000000000000000" pitchFamily="2" charset="2"/>
              <a:buChar char="§"/>
            </a:pPr>
            <a:r>
              <a:rPr lang="en-US" sz="1300" b="1" dirty="0">
                <a:solidFill>
                  <a:schemeClr val="accent1">
                    <a:lumMod val="75000"/>
                  </a:schemeClr>
                </a:solidFill>
                <a:latin typeface="+mn-lt"/>
                <a:ea typeface="Verdana" panose="020B0604030504040204" pitchFamily="34" charset="0"/>
              </a:rPr>
              <a:t>First Bank in Oman to launch Tamkeen, a Crowd funding platform for SMEs </a:t>
            </a:r>
            <a:r>
              <a:rPr lang="en-US" sz="1300" dirty="0">
                <a:solidFill>
                  <a:schemeClr val="accent1">
                    <a:lumMod val="75000"/>
                  </a:schemeClr>
                </a:solidFill>
                <a:latin typeface="+mn-lt"/>
                <a:ea typeface="Verdana" panose="020B0604030504040204" pitchFamily="34" charset="0"/>
              </a:rPr>
              <a:t>through Fintech collaboration</a:t>
            </a:r>
            <a:endParaRPr lang="en-US" sz="800" dirty="0">
              <a:solidFill>
                <a:schemeClr val="accent1">
                  <a:lumMod val="50000"/>
                </a:schemeClr>
              </a:solidFill>
              <a:latin typeface="+mj-lt"/>
              <a:ea typeface="Verdana" panose="020B0604030504040204" pitchFamily="34" charset="0"/>
            </a:endParaRPr>
          </a:p>
        </p:txBody>
      </p:sp>
      <p:sp>
        <p:nvSpPr>
          <p:cNvPr id="62" name="Shape 277">
            <a:extLst>
              <a:ext uri="{FF2B5EF4-FFF2-40B4-BE49-F238E27FC236}">
                <a16:creationId xmlns:a16="http://schemas.microsoft.com/office/drawing/2014/main" id="{B8D4D5A3-CDCA-4A2F-9BF7-EAE6775CFF65}"/>
              </a:ext>
            </a:extLst>
          </p:cNvPr>
          <p:cNvSpPr/>
          <p:nvPr/>
        </p:nvSpPr>
        <p:spPr>
          <a:xfrm>
            <a:off x="628091" y="878341"/>
            <a:ext cx="423015" cy="354213"/>
          </a:xfrm>
          <a:custGeom>
            <a:avLst/>
            <a:gdLst/>
            <a:ahLst/>
            <a:cxnLst/>
            <a:rect l="0" t="0" r="0" b="0"/>
            <a:pathLst>
              <a:path w="120000" h="120000" extrusionOk="0">
                <a:moveTo>
                  <a:pt x="117782" y="2769"/>
                </a:moveTo>
                <a:lnTo>
                  <a:pt x="117782" y="2769"/>
                </a:lnTo>
                <a:cubicBezTo>
                  <a:pt x="91663" y="60000"/>
                  <a:pt x="91663" y="60000"/>
                  <a:pt x="91663" y="60000"/>
                </a:cubicBezTo>
                <a:cubicBezTo>
                  <a:pt x="89445" y="62769"/>
                  <a:pt x="87227" y="62769"/>
                  <a:pt x="85010" y="60000"/>
                </a:cubicBezTo>
                <a:cubicBezTo>
                  <a:pt x="71950" y="46153"/>
                  <a:pt x="71950" y="46153"/>
                  <a:pt x="71950" y="46153"/>
                </a:cubicBezTo>
                <a:cubicBezTo>
                  <a:pt x="69733" y="43384"/>
                  <a:pt x="69733" y="43384"/>
                  <a:pt x="67515" y="46153"/>
                </a:cubicBezTo>
                <a:cubicBezTo>
                  <a:pt x="47802" y="81846"/>
                  <a:pt x="47802" y="81846"/>
                  <a:pt x="47802" y="81846"/>
                </a:cubicBezTo>
                <a:cubicBezTo>
                  <a:pt x="47802" y="84615"/>
                  <a:pt x="45831" y="84615"/>
                  <a:pt x="43613" y="81846"/>
                </a:cubicBezTo>
                <a:cubicBezTo>
                  <a:pt x="34743" y="73538"/>
                  <a:pt x="34743" y="73538"/>
                  <a:pt x="34743" y="73538"/>
                </a:cubicBezTo>
                <a:cubicBezTo>
                  <a:pt x="32525" y="70769"/>
                  <a:pt x="30308" y="70769"/>
                  <a:pt x="30308" y="73538"/>
                </a:cubicBezTo>
                <a:cubicBezTo>
                  <a:pt x="1971" y="117230"/>
                  <a:pt x="1971" y="117230"/>
                  <a:pt x="1971" y="117230"/>
                </a:cubicBezTo>
                <a:cubicBezTo>
                  <a:pt x="0" y="119692"/>
                  <a:pt x="0" y="119692"/>
                  <a:pt x="1971" y="119692"/>
                </a:cubicBezTo>
                <a:cubicBezTo>
                  <a:pt x="119753" y="119692"/>
                  <a:pt x="119753" y="119692"/>
                  <a:pt x="119753" y="119692"/>
                </a:cubicBezTo>
                <a:cubicBezTo>
                  <a:pt x="119753" y="2769"/>
                  <a:pt x="119753" y="2769"/>
                  <a:pt x="119753" y="2769"/>
                </a:cubicBezTo>
                <a:cubicBezTo>
                  <a:pt x="119753" y="0"/>
                  <a:pt x="119753" y="0"/>
                  <a:pt x="117782" y="2769"/>
                </a:cubicBezTo>
              </a:path>
            </a:pathLst>
          </a:custGeom>
          <a:solidFill>
            <a:schemeClr val="bg1"/>
          </a:solidFill>
          <a:ln>
            <a:noFill/>
          </a:ln>
        </p:spPr>
        <p:txBody>
          <a:bodyPr lIns="45700" tIns="22850" rIns="45700" bIns="22850" anchor="ctr" anchorCtr="0">
            <a:noAutofit/>
          </a:bodyPr>
          <a:lstStyle/>
          <a:p>
            <a:endParaRPr sz="2400" dirty="0">
              <a:solidFill>
                <a:schemeClr val="dk1"/>
              </a:solidFill>
              <a:ea typeface="Lato"/>
              <a:cs typeface="Lato"/>
              <a:sym typeface="Lato"/>
            </a:endParaRPr>
          </a:p>
        </p:txBody>
      </p:sp>
      <p:sp>
        <p:nvSpPr>
          <p:cNvPr id="51" name="object 6">
            <a:extLst>
              <a:ext uri="{FF2B5EF4-FFF2-40B4-BE49-F238E27FC236}">
                <a16:creationId xmlns:a16="http://schemas.microsoft.com/office/drawing/2014/main" id="{09B7CCCD-429C-44DD-BBE7-A785459EB57F}"/>
              </a:ext>
            </a:extLst>
          </p:cNvPr>
          <p:cNvSpPr/>
          <p:nvPr/>
        </p:nvSpPr>
        <p:spPr>
          <a:xfrm>
            <a:off x="6524808" y="1464534"/>
            <a:ext cx="2379504" cy="962843"/>
          </a:xfrm>
          <a:custGeom>
            <a:avLst/>
            <a:gdLst/>
            <a:ahLst/>
            <a:cxnLst/>
            <a:rect l="l" t="t" r="r" b="b"/>
            <a:pathLst>
              <a:path w="6529070" h="5710555">
                <a:moveTo>
                  <a:pt x="6528816" y="0"/>
                </a:moveTo>
                <a:lnTo>
                  <a:pt x="0" y="0"/>
                </a:lnTo>
                <a:lnTo>
                  <a:pt x="0" y="5710426"/>
                </a:lnTo>
                <a:lnTo>
                  <a:pt x="6528816" y="5710426"/>
                </a:lnTo>
                <a:lnTo>
                  <a:pt x="6528816" y="0"/>
                </a:lnTo>
                <a:close/>
              </a:path>
            </a:pathLst>
          </a:custGeom>
          <a:solidFill>
            <a:schemeClr val="tx1">
              <a:lumMod val="95000"/>
              <a:lumOff val="5000"/>
              <a:alpha val="10195"/>
            </a:schemeClr>
          </a:solidFill>
          <a:scene3d>
            <a:camera prst="orthographicFront"/>
            <a:lightRig rig="threePt" dir="t"/>
          </a:scene3d>
          <a:sp3d>
            <a:bevelT prst="relaxedInset"/>
          </a:sp3d>
        </p:spPr>
        <p:txBody>
          <a:bodyPr wrap="square" lIns="0" tIns="0" rIns="0" bIns="0" rtlCol="0"/>
          <a:lstStyle/>
          <a:p>
            <a:endParaRPr sz="1050" i="1" dirty="0">
              <a:ea typeface="Verdana" panose="020B0604030504040204" pitchFamily="34" charset="0"/>
            </a:endParaRPr>
          </a:p>
        </p:txBody>
      </p:sp>
      <p:cxnSp>
        <p:nvCxnSpPr>
          <p:cNvPr id="63" name="Straight Connector 62">
            <a:extLst>
              <a:ext uri="{FF2B5EF4-FFF2-40B4-BE49-F238E27FC236}">
                <a16:creationId xmlns:a16="http://schemas.microsoft.com/office/drawing/2014/main" id="{941DBE58-5789-476A-BDAB-6877257337AD}"/>
              </a:ext>
            </a:extLst>
          </p:cNvPr>
          <p:cNvCxnSpPr/>
          <p:nvPr/>
        </p:nvCxnSpPr>
        <p:spPr>
          <a:xfrm>
            <a:off x="7727800" y="1908496"/>
            <a:ext cx="0" cy="480260"/>
          </a:xfrm>
          <a:prstGeom prst="line">
            <a:avLst/>
          </a:prstGeom>
        </p:spPr>
        <p:style>
          <a:lnRef idx="1">
            <a:schemeClr val="accent1"/>
          </a:lnRef>
          <a:fillRef idx="0">
            <a:schemeClr val="accent1"/>
          </a:fillRef>
          <a:effectRef idx="0">
            <a:schemeClr val="accent1"/>
          </a:effectRef>
          <a:fontRef idx="minor">
            <a:schemeClr val="tx1"/>
          </a:fontRef>
        </p:style>
      </p:cxnSp>
      <p:sp>
        <p:nvSpPr>
          <p:cNvPr id="64" name="object 12">
            <a:extLst>
              <a:ext uri="{FF2B5EF4-FFF2-40B4-BE49-F238E27FC236}">
                <a16:creationId xmlns:a16="http://schemas.microsoft.com/office/drawing/2014/main" id="{44B8A7E1-3741-4E19-A873-2C59D8E2B946}"/>
              </a:ext>
            </a:extLst>
          </p:cNvPr>
          <p:cNvSpPr txBox="1"/>
          <p:nvPr/>
        </p:nvSpPr>
        <p:spPr>
          <a:xfrm>
            <a:off x="7408027" y="1489961"/>
            <a:ext cx="1317437" cy="380232"/>
          </a:xfrm>
          <a:prstGeom prst="rect">
            <a:avLst/>
          </a:prstGeom>
        </p:spPr>
        <p:txBody>
          <a:bodyPr vert="horz" wrap="square" lIns="0" tIns="13335" rIns="0" bIns="0" rtlCol="0">
            <a:spAutoFit/>
          </a:bodyPr>
          <a:lstStyle/>
          <a:p>
            <a:pPr algn="ctr">
              <a:lnSpc>
                <a:spcPct val="100000"/>
              </a:lnSpc>
              <a:spcBef>
                <a:spcPts val="105"/>
              </a:spcBef>
            </a:pPr>
            <a:r>
              <a:rPr lang="en-US" sz="1100" b="1" spc="-5" dirty="0">
                <a:solidFill>
                  <a:schemeClr val="accent1">
                    <a:lumMod val="75000"/>
                  </a:schemeClr>
                </a:solidFill>
                <a:ea typeface="Verdana" panose="020B0604030504040204" pitchFamily="34" charset="0"/>
                <a:cs typeface="Calibri"/>
              </a:rPr>
              <a:t>Total Assets</a:t>
            </a:r>
          </a:p>
          <a:p>
            <a:pPr algn="ctr">
              <a:lnSpc>
                <a:spcPct val="100000"/>
              </a:lnSpc>
              <a:spcBef>
                <a:spcPts val="105"/>
              </a:spcBef>
            </a:pPr>
            <a:endParaRPr sz="300" dirty="0">
              <a:solidFill>
                <a:schemeClr val="accent1">
                  <a:lumMod val="75000"/>
                </a:schemeClr>
              </a:solidFill>
              <a:ea typeface="Verdana" panose="020B0604030504040204" pitchFamily="34" charset="0"/>
              <a:cs typeface="Calibri"/>
            </a:endParaRPr>
          </a:p>
          <a:p>
            <a:pPr algn="ctr">
              <a:lnSpc>
                <a:spcPct val="100000"/>
              </a:lnSpc>
              <a:spcBef>
                <a:spcPts val="30"/>
              </a:spcBef>
            </a:pPr>
            <a:r>
              <a:rPr lang="en-US" sz="900" spc="-5" dirty="0">
                <a:solidFill>
                  <a:schemeClr val="accent1">
                    <a:lumMod val="75000"/>
                  </a:schemeClr>
                </a:solidFill>
                <a:ea typeface="Verdana" panose="020B0604030504040204" pitchFamily="34" charset="0"/>
                <a:cs typeface="Calibri"/>
              </a:rPr>
              <a:t>9.9% (5-Yr CAGR)</a:t>
            </a:r>
            <a:endParaRPr sz="900" dirty="0">
              <a:solidFill>
                <a:schemeClr val="accent1">
                  <a:lumMod val="75000"/>
                </a:schemeClr>
              </a:solidFill>
              <a:ea typeface="Verdana" panose="020B0604030504040204" pitchFamily="34" charset="0"/>
              <a:cs typeface="Calibri"/>
            </a:endParaRPr>
          </a:p>
        </p:txBody>
      </p:sp>
      <p:sp>
        <p:nvSpPr>
          <p:cNvPr id="65" name="TextBox 64">
            <a:extLst>
              <a:ext uri="{FF2B5EF4-FFF2-40B4-BE49-F238E27FC236}">
                <a16:creationId xmlns:a16="http://schemas.microsoft.com/office/drawing/2014/main" id="{D625FE92-0ECA-4F16-B208-CF9A7BBA120B}"/>
              </a:ext>
            </a:extLst>
          </p:cNvPr>
          <p:cNvSpPr txBox="1"/>
          <p:nvPr/>
        </p:nvSpPr>
        <p:spPr>
          <a:xfrm>
            <a:off x="6574520" y="1951037"/>
            <a:ext cx="1039773" cy="415498"/>
          </a:xfrm>
          <a:prstGeom prst="rect">
            <a:avLst/>
          </a:prstGeom>
          <a:noFill/>
        </p:spPr>
        <p:txBody>
          <a:bodyPr wrap="square" rtlCol="0">
            <a:spAutoFit/>
          </a:bodyPr>
          <a:lstStyle/>
          <a:p>
            <a:r>
              <a:rPr lang="en-US" sz="1050" b="1" dirty="0">
                <a:solidFill>
                  <a:schemeClr val="accent1">
                    <a:lumMod val="75000"/>
                  </a:schemeClr>
                </a:solidFill>
                <a:ea typeface="Verdana" panose="020B0604030504040204" pitchFamily="34" charset="0"/>
              </a:rPr>
              <a:t>OMR 1.90 Bn</a:t>
            </a:r>
          </a:p>
          <a:p>
            <a:pPr algn="ctr"/>
            <a:r>
              <a:rPr lang="en-US" sz="1050" b="1" dirty="0">
                <a:solidFill>
                  <a:schemeClr val="accent1">
                    <a:lumMod val="75000"/>
                  </a:schemeClr>
                </a:solidFill>
                <a:ea typeface="Verdana" panose="020B0604030504040204" pitchFamily="34" charset="0"/>
              </a:rPr>
              <a:t>2016</a:t>
            </a:r>
          </a:p>
        </p:txBody>
      </p:sp>
      <p:sp>
        <p:nvSpPr>
          <p:cNvPr id="66" name="TextBox 65">
            <a:extLst>
              <a:ext uri="{FF2B5EF4-FFF2-40B4-BE49-F238E27FC236}">
                <a16:creationId xmlns:a16="http://schemas.microsoft.com/office/drawing/2014/main" id="{B5A74431-68DF-40D6-A1F4-EAA5813B5316}"/>
              </a:ext>
            </a:extLst>
          </p:cNvPr>
          <p:cNvSpPr txBox="1"/>
          <p:nvPr/>
        </p:nvSpPr>
        <p:spPr>
          <a:xfrm>
            <a:off x="7766393" y="1958731"/>
            <a:ext cx="1147886" cy="415498"/>
          </a:xfrm>
          <a:prstGeom prst="rect">
            <a:avLst/>
          </a:prstGeom>
          <a:noFill/>
        </p:spPr>
        <p:txBody>
          <a:bodyPr wrap="square" rtlCol="0">
            <a:spAutoFit/>
          </a:bodyPr>
          <a:lstStyle/>
          <a:p>
            <a:r>
              <a:rPr lang="en-US" sz="1050" b="1" dirty="0">
                <a:solidFill>
                  <a:schemeClr val="accent1">
                    <a:lumMod val="75000"/>
                  </a:schemeClr>
                </a:solidFill>
                <a:ea typeface="Verdana" panose="020B0604030504040204" pitchFamily="34" charset="0"/>
              </a:rPr>
              <a:t>OMR 3.05 Bn</a:t>
            </a:r>
          </a:p>
          <a:p>
            <a:r>
              <a:rPr lang="en-US" sz="1050" b="1" dirty="0">
                <a:solidFill>
                  <a:schemeClr val="accent1">
                    <a:lumMod val="75000"/>
                  </a:schemeClr>
                </a:solidFill>
                <a:ea typeface="Verdana" panose="020B0604030504040204" pitchFamily="34" charset="0"/>
              </a:rPr>
              <a:t>     2021</a:t>
            </a:r>
          </a:p>
        </p:txBody>
      </p:sp>
      <p:sp>
        <p:nvSpPr>
          <p:cNvPr id="67" name="Freeform 12">
            <a:extLst>
              <a:ext uri="{FF2B5EF4-FFF2-40B4-BE49-F238E27FC236}">
                <a16:creationId xmlns:a16="http://schemas.microsoft.com/office/drawing/2014/main" id="{78E646DB-C39E-49DE-BB15-C5EF20D44C5D}"/>
              </a:ext>
            </a:extLst>
          </p:cNvPr>
          <p:cNvSpPr>
            <a:spLocks noEditPoints="1"/>
          </p:cNvSpPr>
          <p:nvPr/>
        </p:nvSpPr>
        <p:spPr bwMode="auto">
          <a:xfrm>
            <a:off x="6672097" y="1511009"/>
            <a:ext cx="593401" cy="405796"/>
          </a:xfrm>
          <a:custGeom>
            <a:avLst/>
            <a:gdLst>
              <a:gd name="T0" fmla="*/ 514 w 3572"/>
              <a:gd name="T1" fmla="*/ 3284 h 3284"/>
              <a:gd name="T2" fmla="*/ 51 w 3572"/>
              <a:gd name="T3" fmla="*/ 2419 h 3284"/>
              <a:gd name="T4" fmla="*/ 119 w 3572"/>
              <a:gd name="T5" fmla="*/ 2432 h 3284"/>
              <a:gd name="T6" fmla="*/ 196 w 3572"/>
              <a:gd name="T7" fmla="*/ 2432 h 3284"/>
              <a:gd name="T8" fmla="*/ 277 w 3572"/>
              <a:gd name="T9" fmla="*/ 2413 h 3284"/>
              <a:gd name="T10" fmla="*/ 351 w 3572"/>
              <a:gd name="T11" fmla="*/ 2376 h 3284"/>
              <a:gd name="T12" fmla="*/ 416 w 3572"/>
              <a:gd name="T13" fmla="*/ 2322 h 3284"/>
              <a:gd name="T14" fmla="*/ 2211 w 3572"/>
              <a:gd name="T15" fmla="*/ 1936 h 3284"/>
              <a:gd name="T16" fmla="*/ 1749 w 3572"/>
              <a:gd name="T17" fmla="*/ 3284 h 3284"/>
              <a:gd name="T18" fmla="*/ 1783 w 3572"/>
              <a:gd name="T19" fmla="*/ 2144 h 3284"/>
              <a:gd name="T20" fmla="*/ 1852 w 3572"/>
              <a:gd name="T21" fmla="*/ 2151 h 3284"/>
              <a:gd name="T22" fmla="*/ 1934 w 3572"/>
              <a:gd name="T23" fmla="*/ 2142 h 3284"/>
              <a:gd name="T24" fmla="*/ 2012 w 3572"/>
              <a:gd name="T25" fmla="*/ 2114 h 3284"/>
              <a:gd name="T26" fmla="*/ 2080 w 3572"/>
              <a:gd name="T27" fmla="*/ 2069 h 3284"/>
              <a:gd name="T28" fmla="*/ 2211 w 3572"/>
              <a:gd name="T29" fmla="*/ 1936 h 3284"/>
              <a:gd name="T30" fmla="*/ 1080 w 3572"/>
              <a:gd name="T31" fmla="*/ 3284 h 3284"/>
              <a:gd name="T32" fmla="*/ 617 w 3572"/>
              <a:gd name="T33" fmla="*/ 2109 h 3284"/>
              <a:gd name="T34" fmla="*/ 1183 w 3572"/>
              <a:gd name="T35" fmla="*/ 1617 h 3284"/>
              <a:gd name="T36" fmla="*/ 1618 w 3572"/>
              <a:gd name="T37" fmla="*/ 2066 h 3284"/>
              <a:gd name="T38" fmla="*/ 1646 w 3572"/>
              <a:gd name="T39" fmla="*/ 3284 h 3284"/>
              <a:gd name="T40" fmla="*/ 1183 w 3572"/>
              <a:gd name="T41" fmla="*/ 1617 h 3284"/>
              <a:gd name="T42" fmla="*/ 2777 w 3572"/>
              <a:gd name="T43" fmla="*/ 3284 h 3284"/>
              <a:gd name="T44" fmla="*/ 2314 w 3572"/>
              <a:gd name="T45" fmla="*/ 1829 h 3284"/>
              <a:gd name="T46" fmla="*/ 3135 w 3572"/>
              <a:gd name="T47" fmla="*/ 975 h 3284"/>
              <a:gd name="T48" fmla="*/ 3343 w 3572"/>
              <a:gd name="T49" fmla="*/ 3284 h 3284"/>
              <a:gd name="T50" fmla="*/ 2880 w 3572"/>
              <a:gd name="T51" fmla="*/ 1241 h 3284"/>
              <a:gd name="T52" fmla="*/ 3572 w 3572"/>
              <a:gd name="T53" fmla="*/ 0 h 3284"/>
              <a:gd name="T54" fmla="*/ 3129 w 3572"/>
              <a:gd name="T55" fmla="*/ 684 h 3284"/>
              <a:gd name="T56" fmla="*/ 1944 w 3572"/>
              <a:gd name="T57" fmla="*/ 1915 h 3284"/>
              <a:gd name="T58" fmla="*/ 1900 w 3572"/>
              <a:gd name="T59" fmla="*/ 1938 h 3284"/>
              <a:gd name="T60" fmla="*/ 1851 w 3572"/>
              <a:gd name="T61" fmla="*/ 1946 h 3284"/>
              <a:gd name="T62" fmla="*/ 1826 w 3572"/>
              <a:gd name="T63" fmla="*/ 1944 h 3284"/>
              <a:gd name="T64" fmla="*/ 1780 w 3572"/>
              <a:gd name="T65" fmla="*/ 1928 h 3284"/>
              <a:gd name="T66" fmla="*/ 1740 w 3572"/>
              <a:gd name="T67" fmla="*/ 1899 h 3284"/>
              <a:gd name="T68" fmla="*/ 266 w 3572"/>
              <a:gd name="T69" fmla="*/ 2180 h 3284"/>
              <a:gd name="T70" fmla="*/ 226 w 3572"/>
              <a:gd name="T71" fmla="*/ 2211 h 3284"/>
              <a:gd name="T72" fmla="*/ 179 w 3572"/>
              <a:gd name="T73" fmla="*/ 2227 h 3284"/>
              <a:gd name="T74" fmla="*/ 125 w 3572"/>
              <a:gd name="T75" fmla="*/ 2226 h 3284"/>
              <a:gd name="T76" fmla="*/ 72 w 3572"/>
              <a:gd name="T77" fmla="*/ 2205 h 3284"/>
              <a:gd name="T78" fmla="*/ 29 w 3572"/>
              <a:gd name="T79" fmla="*/ 2165 h 3284"/>
              <a:gd name="T80" fmla="*/ 7 w 3572"/>
              <a:gd name="T81" fmla="*/ 2117 h 3284"/>
              <a:gd name="T82" fmla="*/ 0 w 3572"/>
              <a:gd name="T83" fmla="*/ 2065 h 3284"/>
              <a:gd name="T84" fmla="*/ 12 w 3572"/>
              <a:gd name="T85" fmla="*/ 2013 h 3284"/>
              <a:gd name="T86" fmla="*/ 43 w 3572"/>
              <a:gd name="T87" fmla="*/ 1968 h 3284"/>
              <a:gd name="T88" fmla="*/ 1039 w 3572"/>
              <a:gd name="T89" fmla="*/ 922 h 3284"/>
              <a:gd name="T90" fmla="*/ 1082 w 3572"/>
              <a:gd name="T91" fmla="*/ 899 h 3284"/>
              <a:gd name="T92" fmla="*/ 1131 w 3572"/>
              <a:gd name="T93" fmla="*/ 892 h 3284"/>
              <a:gd name="T94" fmla="*/ 1156 w 3572"/>
              <a:gd name="T95" fmla="*/ 893 h 3284"/>
              <a:gd name="T96" fmla="*/ 1203 w 3572"/>
              <a:gd name="T97" fmla="*/ 909 h 3284"/>
              <a:gd name="T98" fmla="*/ 1243 w 3572"/>
              <a:gd name="T99" fmla="*/ 939 h 3284"/>
              <a:gd name="T100" fmla="*/ 2906 w 3572"/>
              <a:gd name="T101" fmla="*/ 470 h 3284"/>
              <a:gd name="T102" fmla="*/ 3572 w 3572"/>
              <a:gd name="T103" fmla="*/ 0 h 3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72" h="3284">
                <a:moveTo>
                  <a:pt x="514" y="2217"/>
                </a:moveTo>
                <a:lnTo>
                  <a:pt x="514" y="3284"/>
                </a:lnTo>
                <a:lnTo>
                  <a:pt x="51" y="3284"/>
                </a:lnTo>
                <a:lnTo>
                  <a:pt x="51" y="2419"/>
                </a:lnTo>
                <a:lnTo>
                  <a:pt x="85" y="2428"/>
                </a:lnTo>
                <a:lnTo>
                  <a:pt x="119" y="2432"/>
                </a:lnTo>
                <a:lnTo>
                  <a:pt x="154" y="2435"/>
                </a:lnTo>
                <a:lnTo>
                  <a:pt x="196" y="2432"/>
                </a:lnTo>
                <a:lnTo>
                  <a:pt x="237" y="2425"/>
                </a:lnTo>
                <a:lnTo>
                  <a:pt x="277" y="2413"/>
                </a:lnTo>
                <a:lnTo>
                  <a:pt x="315" y="2396"/>
                </a:lnTo>
                <a:lnTo>
                  <a:pt x="351" y="2376"/>
                </a:lnTo>
                <a:lnTo>
                  <a:pt x="384" y="2351"/>
                </a:lnTo>
                <a:lnTo>
                  <a:pt x="416" y="2322"/>
                </a:lnTo>
                <a:lnTo>
                  <a:pt x="514" y="2217"/>
                </a:lnTo>
                <a:close/>
                <a:moveTo>
                  <a:pt x="2211" y="1936"/>
                </a:moveTo>
                <a:lnTo>
                  <a:pt x="2211" y="3284"/>
                </a:lnTo>
                <a:lnTo>
                  <a:pt x="1749" y="3284"/>
                </a:lnTo>
                <a:lnTo>
                  <a:pt x="1749" y="2136"/>
                </a:lnTo>
                <a:lnTo>
                  <a:pt x="1783" y="2144"/>
                </a:lnTo>
                <a:lnTo>
                  <a:pt x="1816" y="2150"/>
                </a:lnTo>
                <a:lnTo>
                  <a:pt x="1852" y="2151"/>
                </a:lnTo>
                <a:lnTo>
                  <a:pt x="1894" y="2149"/>
                </a:lnTo>
                <a:lnTo>
                  <a:pt x="1934" y="2142"/>
                </a:lnTo>
                <a:lnTo>
                  <a:pt x="1973" y="2130"/>
                </a:lnTo>
                <a:lnTo>
                  <a:pt x="2012" y="2114"/>
                </a:lnTo>
                <a:lnTo>
                  <a:pt x="2048" y="2093"/>
                </a:lnTo>
                <a:lnTo>
                  <a:pt x="2080" y="2069"/>
                </a:lnTo>
                <a:lnTo>
                  <a:pt x="2111" y="2041"/>
                </a:lnTo>
                <a:lnTo>
                  <a:pt x="2211" y="1936"/>
                </a:lnTo>
                <a:close/>
                <a:moveTo>
                  <a:pt x="1080" y="1622"/>
                </a:moveTo>
                <a:lnTo>
                  <a:pt x="1080" y="3284"/>
                </a:lnTo>
                <a:lnTo>
                  <a:pt x="617" y="3284"/>
                </a:lnTo>
                <a:lnTo>
                  <a:pt x="617" y="2109"/>
                </a:lnTo>
                <a:lnTo>
                  <a:pt x="1080" y="1622"/>
                </a:lnTo>
                <a:close/>
                <a:moveTo>
                  <a:pt x="1183" y="1617"/>
                </a:moveTo>
                <a:lnTo>
                  <a:pt x="1593" y="2042"/>
                </a:lnTo>
                <a:lnTo>
                  <a:pt x="1618" y="2066"/>
                </a:lnTo>
                <a:lnTo>
                  <a:pt x="1646" y="2087"/>
                </a:lnTo>
                <a:lnTo>
                  <a:pt x="1646" y="3284"/>
                </a:lnTo>
                <a:lnTo>
                  <a:pt x="1183" y="3284"/>
                </a:lnTo>
                <a:lnTo>
                  <a:pt x="1183" y="1617"/>
                </a:lnTo>
                <a:close/>
                <a:moveTo>
                  <a:pt x="2777" y="1348"/>
                </a:moveTo>
                <a:lnTo>
                  <a:pt x="2777" y="3284"/>
                </a:lnTo>
                <a:lnTo>
                  <a:pt x="2314" y="3284"/>
                </a:lnTo>
                <a:lnTo>
                  <a:pt x="2314" y="1829"/>
                </a:lnTo>
                <a:lnTo>
                  <a:pt x="2777" y="1348"/>
                </a:lnTo>
                <a:close/>
                <a:moveTo>
                  <a:pt x="3135" y="975"/>
                </a:moveTo>
                <a:lnTo>
                  <a:pt x="3343" y="1174"/>
                </a:lnTo>
                <a:lnTo>
                  <a:pt x="3343" y="3284"/>
                </a:lnTo>
                <a:lnTo>
                  <a:pt x="2880" y="3284"/>
                </a:lnTo>
                <a:lnTo>
                  <a:pt x="2880" y="1241"/>
                </a:lnTo>
                <a:lnTo>
                  <a:pt x="3135" y="975"/>
                </a:lnTo>
                <a:close/>
                <a:moveTo>
                  <a:pt x="3572" y="0"/>
                </a:moveTo>
                <a:lnTo>
                  <a:pt x="3350" y="897"/>
                </a:lnTo>
                <a:lnTo>
                  <a:pt x="3129" y="684"/>
                </a:lnTo>
                <a:lnTo>
                  <a:pt x="1963" y="1898"/>
                </a:lnTo>
                <a:lnTo>
                  <a:pt x="1944" y="1915"/>
                </a:lnTo>
                <a:lnTo>
                  <a:pt x="1923" y="1928"/>
                </a:lnTo>
                <a:lnTo>
                  <a:pt x="1900" y="1938"/>
                </a:lnTo>
                <a:lnTo>
                  <a:pt x="1876" y="1944"/>
                </a:lnTo>
                <a:lnTo>
                  <a:pt x="1851" y="1946"/>
                </a:lnTo>
                <a:lnTo>
                  <a:pt x="1851" y="1946"/>
                </a:lnTo>
                <a:lnTo>
                  <a:pt x="1826" y="1944"/>
                </a:lnTo>
                <a:lnTo>
                  <a:pt x="1802" y="1938"/>
                </a:lnTo>
                <a:lnTo>
                  <a:pt x="1780" y="1928"/>
                </a:lnTo>
                <a:lnTo>
                  <a:pt x="1759" y="1915"/>
                </a:lnTo>
                <a:lnTo>
                  <a:pt x="1740" y="1899"/>
                </a:lnTo>
                <a:lnTo>
                  <a:pt x="1132" y="1268"/>
                </a:lnTo>
                <a:lnTo>
                  <a:pt x="266" y="2180"/>
                </a:lnTo>
                <a:lnTo>
                  <a:pt x="247" y="2198"/>
                </a:lnTo>
                <a:lnTo>
                  <a:pt x="226" y="2211"/>
                </a:lnTo>
                <a:lnTo>
                  <a:pt x="203" y="2221"/>
                </a:lnTo>
                <a:lnTo>
                  <a:pt x="179" y="2227"/>
                </a:lnTo>
                <a:lnTo>
                  <a:pt x="154" y="2228"/>
                </a:lnTo>
                <a:lnTo>
                  <a:pt x="125" y="2226"/>
                </a:lnTo>
                <a:lnTo>
                  <a:pt x="98" y="2219"/>
                </a:lnTo>
                <a:lnTo>
                  <a:pt x="72" y="2205"/>
                </a:lnTo>
                <a:lnTo>
                  <a:pt x="48" y="2186"/>
                </a:lnTo>
                <a:lnTo>
                  <a:pt x="29" y="2165"/>
                </a:lnTo>
                <a:lnTo>
                  <a:pt x="15" y="2142"/>
                </a:lnTo>
                <a:lnTo>
                  <a:pt x="7" y="2117"/>
                </a:lnTo>
                <a:lnTo>
                  <a:pt x="1" y="2092"/>
                </a:lnTo>
                <a:lnTo>
                  <a:pt x="0" y="2065"/>
                </a:lnTo>
                <a:lnTo>
                  <a:pt x="4" y="2038"/>
                </a:lnTo>
                <a:lnTo>
                  <a:pt x="12" y="2013"/>
                </a:lnTo>
                <a:lnTo>
                  <a:pt x="25" y="1989"/>
                </a:lnTo>
                <a:lnTo>
                  <a:pt x="43" y="1968"/>
                </a:lnTo>
                <a:lnTo>
                  <a:pt x="1020" y="940"/>
                </a:lnTo>
                <a:lnTo>
                  <a:pt x="1039" y="922"/>
                </a:lnTo>
                <a:lnTo>
                  <a:pt x="1059" y="909"/>
                </a:lnTo>
                <a:lnTo>
                  <a:pt x="1082" y="899"/>
                </a:lnTo>
                <a:lnTo>
                  <a:pt x="1106" y="893"/>
                </a:lnTo>
                <a:lnTo>
                  <a:pt x="1131" y="892"/>
                </a:lnTo>
                <a:lnTo>
                  <a:pt x="1131" y="892"/>
                </a:lnTo>
                <a:lnTo>
                  <a:pt x="1156" y="893"/>
                </a:lnTo>
                <a:lnTo>
                  <a:pt x="1180" y="899"/>
                </a:lnTo>
                <a:lnTo>
                  <a:pt x="1203" y="909"/>
                </a:lnTo>
                <a:lnTo>
                  <a:pt x="1224" y="922"/>
                </a:lnTo>
                <a:lnTo>
                  <a:pt x="1243" y="939"/>
                </a:lnTo>
                <a:lnTo>
                  <a:pt x="1851" y="1569"/>
                </a:lnTo>
                <a:lnTo>
                  <a:pt x="2906" y="470"/>
                </a:lnTo>
                <a:lnTo>
                  <a:pt x="2685" y="258"/>
                </a:lnTo>
                <a:lnTo>
                  <a:pt x="357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bject 6">
            <a:extLst>
              <a:ext uri="{FF2B5EF4-FFF2-40B4-BE49-F238E27FC236}">
                <a16:creationId xmlns:a16="http://schemas.microsoft.com/office/drawing/2014/main" id="{16C3D263-7F3E-42A2-B3C4-B66CBFAF28DD}"/>
              </a:ext>
            </a:extLst>
          </p:cNvPr>
          <p:cNvSpPr/>
          <p:nvPr/>
        </p:nvSpPr>
        <p:spPr>
          <a:xfrm>
            <a:off x="6528816" y="2540888"/>
            <a:ext cx="2375496" cy="960120"/>
          </a:xfrm>
          <a:custGeom>
            <a:avLst/>
            <a:gdLst/>
            <a:ahLst/>
            <a:cxnLst/>
            <a:rect l="l" t="t" r="r" b="b"/>
            <a:pathLst>
              <a:path w="6529070" h="5710555">
                <a:moveTo>
                  <a:pt x="6528816" y="0"/>
                </a:moveTo>
                <a:lnTo>
                  <a:pt x="0" y="0"/>
                </a:lnTo>
                <a:lnTo>
                  <a:pt x="0" y="5710426"/>
                </a:lnTo>
                <a:lnTo>
                  <a:pt x="6528816" y="5710426"/>
                </a:lnTo>
                <a:lnTo>
                  <a:pt x="6528816" y="0"/>
                </a:lnTo>
                <a:close/>
              </a:path>
            </a:pathLst>
          </a:custGeom>
          <a:solidFill>
            <a:schemeClr val="bg2">
              <a:lumMod val="25000"/>
              <a:alpha val="10195"/>
            </a:schemeClr>
          </a:solidFill>
          <a:scene3d>
            <a:camera prst="orthographicFront"/>
            <a:lightRig rig="threePt" dir="t"/>
          </a:scene3d>
          <a:sp3d>
            <a:bevelT prst="relaxedInset"/>
          </a:sp3d>
        </p:spPr>
        <p:txBody>
          <a:bodyPr wrap="square" lIns="0" tIns="0" rIns="0" bIns="0" rtlCol="0"/>
          <a:lstStyle/>
          <a:p>
            <a:endParaRPr sz="1050" i="1" dirty="0">
              <a:ea typeface="Verdana" panose="020B0604030504040204" pitchFamily="34" charset="0"/>
            </a:endParaRPr>
          </a:p>
        </p:txBody>
      </p:sp>
      <p:cxnSp>
        <p:nvCxnSpPr>
          <p:cNvPr id="69" name="Straight Connector 68">
            <a:extLst>
              <a:ext uri="{FF2B5EF4-FFF2-40B4-BE49-F238E27FC236}">
                <a16:creationId xmlns:a16="http://schemas.microsoft.com/office/drawing/2014/main" id="{D6191ADC-127F-4D0A-BAC4-DCA35CC78D45}"/>
              </a:ext>
            </a:extLst>
          </p:cNvPr>
          <p:cNvCxnSpPr/>
          <p:nvPr/>
        </p:nvCxnSpPr>
        <p:spPr>
          <a:xfrm>
            <a:off x="7746088" y="2974606"/>
            <a:ext cx="0" cy="480260"/>
          </a:xfrm>
          <a:prstGeom prst="line">
            <a:avLst/>
          </a:prstGeom>
        </p:spPr>
        <p:style>
          <a:lnRef idx="1">
            <a:schemeClr val="accent1"/>
          </a:lnRef>
          <a:fillRef idx="0">
            <a:schemeClr val="accent1"/>
          </a:fillRef>
          <a:effectRef idx="0">
            <a:schemeClr val="accent1"/>
          </a:effectRef>
          <a:fontRef idx="minor">
            <a:schemeClr val="tx1"/>
          </a:fontRef>
        </p:style>
      </p:cxnSp>
      <p:sp>
        <p:nvSpPr>
          <p:cNvPr id="70" name="object 12">
            <a:extLst>
              <a:ext uri="{FF2B5EF4-FFF2-40B4-BE49-F238E27FC236}">
                <a16:creationId xmlns:a16="http://schemas.microsoft.com/office/drawing/2014/main" id="{BCF28CE0-7997-4450-893C-EF378C41E057}"/>
              </a:ext>
            </a:extLst>
          </p:cNvPr>
          <p:cNvSpPr txBox="1"/>
          <p:nvPr/>
        </p:nvSpPr>
        <p:spPr>
          <a:xfrm>
            <a:off x="7519041" y="2607692"/>
            <a:ext cx="1147871" cy="380232"/>
          </a:xfrm>
          <a:prstGeom prst="rect">
            <a:avLst/>
          </a:prstGeom>
        </p:spPr>
        <p:txBody>
          <a:bodyPr vert="horz" wrap="square" lIns="0" tIns="13335" rIns="0" bIns="0" rtlCol="0">
            <a:spAutoFit/>
          </a:bodyPr>
          <a:lstStyle/>
          <a:p>
            <a:pPr algn="ctr">
              <a:lnSpc>
                <a:spcPct val="100000"/>
              </a:lnSpc>
              <a:spcBef>
                <a:spcPts val="105"/>
              </a:spcBef>
            </a:pPr>
            <a:r>
              <a:rPr lang="en-US" sz="1100" b="1" spc="-5" dirty="0">
                <a:solidFill>
                  <a:schemeClr val="accent1">
                    <a:lumMod val="75000"/>
                  </a:schemeClr>
                </a:solidFill>
                <a:ea typeface="Verdana" panose="020B0604030504040204" pitchFamily="34" charset="0"/>
                <a:cs typeface="Calibri"/>
              </a:rPr>
              <a:t>Gross Loans</a:t>
            </a:r>
          </a:p>
          <a:p>
            <a:pPr algn="ctr">
              <a:lnSpc>
                <a:spcPct val="100000"/>
              </a:lnSpc>
              <a:spcBef>
                <a:spcPts val="105"/>
              </a:spcBef>
            </a:pPr>
            <a:endParaRPr sz="300" dirty="0">
              <a:solidFill>
                <a:schemeClr val="accent1">
                  <a:lumMod val="75000"/>
                </a:schemeClr>
              </a:solidFill>
              <a:ea typeface="Verdana" panose="020B0604030504040204" pitchFamily="34" charset="0"/>
              <a:cs typeface="Calibri"/>
            </a:endParaRPr>
          </a:p>
          <a:p>
            <a:pPr algn="ctr">
              <a:spcBef>
                <a:spcPts val="30"/>
              </a:spcBef>
            </a:pPr>
            <a:r>
              <a:rPr lang="en-US" sz="900" spc="-5" dirty="0">
                <a:solidFill>
                  <a:schemeClr val="accent1">
                    <a:lumMod val="75000"/>
                  </a:schemeClr>
                </a:solidFill>
                <a:ea typeface="Verdana" panose="020B0604030504040204" pitchFamily="34" charset="0"/>
                <a:cs typeface="Calibri"/>
              </a:rPr>
              <a:t>9.9% (5-Yr CAGR)</a:t>
            </a:r>
          </a:p>
        </p:txBody>
      </p:sp>
      <p:sp>
        <p:nvSpPr>
          <p:cNvPr id="71" name="TextBox 70">
            <a:extLst>
              <a:ext uri="{FF2B5EF4-FFF2-40B4-BE49-F238E27FC236}">
                <a16:creationId xmlns:a16="http://schemas.microsoft.com/office/drawing/2014/main" id="{DFA98620-3E8E-4C2C-8090-296E598C2526}"/>
              </a:ext>
            </a:extLst>
          </p:cNvPr>
          <p:cNvSpPr txBox="1"/>
          <p:nvPr/>
        </p:nvSpPr>
        <p:spPr>
          <a:xfrm>
            <a:off x="6554100" y="3035204"/>
            <a:ext cx="1076590" cy="430887"/>
          </a:xfrm>
          <a:prstGeom prst="rect">
            <a:avLst/>
          </a:prstGeom>
          <a:noFill/>
        </p:spPr>
        <p:txBody>
          <a:bodyPr wrap="square" rtlCol="0">
            <a:spAutoFit/>
          </a:bodyPr>
          <a:lstStyle/>
          <a:p>
            <a:r>
              <a:rPr lang="en-US" sz="1050" b="1" dirty="0">
                <a:solidFill>
                  <a:schemeClr val="accent1">
                    <a:lumMod val="75000"/>
                  </a:schemeClr>
                </a:solidFill>
                <a:ea typeface="Verdana" panose="020B0604030504040204" pitchFamily="34" charset="0"/>
              </a:rPr>
              <a:t>OMR 1.55 Bn</a:t>
            </a:r>
          </a:p>
          <a:p>
            <a:pPr algn="ctr"/>
            <a:r>
              <a:rPr lang="en-US" sz="1050" b="1" dirty="0">
                <a:solidFill>
                  <a:schemeClr val="accent1">
                    <a:lumMod val="75000"/>
                  </a:schemeClr>
                </a:solidFill>
                <a:ea typeface="Verdana" panose="020B0604030504040204" pitchFamily="34" charset="0"/>
              </a:rPr>
              <a:t>2016</a:t>
            </a:r>
          </a:p>
        </p:txBody>
      </p:sp>
      <p:sp>
        <p:nvSpPr>
          <p:cNvPr id="72" name="TextBox 71">
            <a:extLst>
              <a:ext uri="{FF2B5EF4-FFF2-40B4-BE49-F238E27FC236}">
                <a16:creationId xmlns:a16="http://schemas.microsoft.com/office/drawing/2014/main" id="{40A893AB-DF0C-4813-9826-E822748D0673}"/>
              </a:ext>
            </a:extLst>
          </p:cNvPr>
          <p:cNvSpPr txBox="1"/>
          <p:nvPr/>
        </p:nvSpPr>
        <p:spPr>
          <a:xfrm>
            <a:off x="7763256" y="3039682"/>
            <a:ext cx="1147886" cy="415498"/>
          </a:xfrm>
          <a:prstGeom prst="rect">
            <a:avLst/>
          </a:prstGeom>
          <a:noFill/>
        </p:spPr>
        <p:txBody>
          <a:bodyPr wrap="square" rtlCol="0">
            <a:spAutoFit/>
          </a:bodyPr>
          <a:lstStyle/>
          <a:p>
            <a:r>
              <a:rPr lang="en-US" sz="1050" b="1" dirty="0">
                <a:solidFill>
                  <a:schemeClr val="accent1">
                    <a:lumMod val="75000"/>
                  </a:schemeClr>
                </a:solidFill>
                <a:ea typeface="Verdana" panose="020B0604030504040204" pitchFamily="34" charset="0"/>
              </a:rPr>
              <a:t>OMR 2.48 Bn</a:t>
            </a:r>
          </a:p>
          <a:p>
            <a:r>
              <a:rPr lang="en-US" sz="1050" b="1" dirty="0">
                <a:solidFill>
                  <a:schemeClr val="accent1">
                    <a:lumMod val="75000"/>
                  </a:schemeClr>
                </a:solidFill>
                <a:ea typeface="Verdana" panose="020B0604030504040204" pitchFamily="34" charset="0"/>
              </a:rPr>
              <a:t>     2021</a:t>
            </a:r>
          </a:p>
        </p:txBody>
      </p:sp>
      <p:grpSp>
        <p:nvGrpSpPr>
          <p:cNvPr id="73" name="Group 72">
            <a:extLst>
              <a:ext uri="{FF2B5EF4-FFF2-40B4-BE49-F238E27FC236}">
                <a16:creationId xmlns:a16="http://schemas.microsoft.com/office/drawing/2014/main" id="{282B7298-F6A4-4866-BCF2-BC3A6DF276EB}"/>
              </a:ext>
            </a:extLst>
          </p:cNvPr>
          <p:cNvGrpSpPr/>
          <p:nvPr/>
        </p:nvGrpSpPr>
        <p:grpSpPr>
          <a:xfrm>
            <a:off x="6653624" y="2617557"/>
            <a:ext cx="576064" cy="437585"/>
            <a:chOff x="8388351" y="1454151"/>
            <a:chExt cx="1427163" cy="1522413"/>
          </a:xfrm>
          <a:solidFill>
            <a:schemeClr val="tx2"/>
          </a:solidFill>
        </p:grpSpPr>
        <p:sp>
          <p:nvSpPr>
            <p:cNvPr id="74" name="Freeform 74">
              <a:extLst>
                <a:ext uri="{FF2B5EF4-FFF2-40B4-BE49-F238E27FC236}">
                  <a16:creationId xmlns:a16="http://schemas.microsoft.com/office/drawing/2014/main" id="{028F418C-6176-468D-BCC9-921ADF944074}"/>
                </a:ext>
              </a:extLst>
            </p:cNvPr>
            <p:cNvSpPr>
              <a:spLocks/>
            </p:cNvSpPr>
            <p:nvPr/>
          </p:nvSpPr>
          <p:spPr bwMode="auto">
            <a:xfrm>
              <a:off x="8388351" y="2416176"/>
              <a:ext cx="361950" cy="560388"/>
            </a:xfrm>
            <a:custGeom>
              <a:avLst/>
              <a:gdLst>
                <a:gd name="T0" fmla="*/ 96 w 96"/>
                <a:gd name="T1" fmla="*/ 138 h 149"/>
                <a:gd name="T2" fmla="*/ 85 w 96"/>
                <a:gd name="T3" fmla="*/ 149 h 149"/>
                <a:gd name="T4" fmla="*/ 12 w 96"/>
                <a:gd name="T5" fmla="*/ 149 h 149"/>
                <a:gd name="T6" fmla="*/ 0 w 96"/>
                <a:gd name="T7" fmla="*/ 138 h 149"/>
                <a:gd name="T8" fmla="*/ 0 w 96"/>
                <a:gd name="T9" fmla="*/ 11 h 149"/>
                <a:gd name="T10" fmla="*/ 12 w 96"/>
                <a:gd name="T11" fmla="*/ 0 h 149"/>
                <a:gd name="T12" fmla="*/ 85 w 96"/>
                <a:gd name="T13" fmla="*/ 0 h 149"/>
                <a:gd name="T14" fmla="*/ 96 w 96"/>
                <a:gd name="T15" fmla="*/ 11 h 149"/>
                <a:gd name="T16" fmla="*/ 96 w 96"/>
                <a:gd name="T17" fmla="*/ 1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49">
                  <a:moveTo>
                    <a:pt x="96" y="138"/>
                  </a:moveTo>
                  <a:cubicBezTo>
                    <a:pt x="96" y="144"/>
                    <a:pt x="91" y="149"/>
                    <a:pt x="85" y="149"/>
                  </a:cubicBezTo>
                  <a:cubicBezTo>
                    <a:pt x="12" y="149"/>
                    <a:pt x="12" y="149"/>
                    <a:pt x="12" y="149"/>
                  </a:cubicBezTo>
                  <a:cubicBezTo>
                    <a:pt x="6" y="149"/>
                    <a:pt x="0" y="144"/>
                    <a:pt x="0" y="138"/>
                  </a:cubicBezTo>
                  <a:cubicBezTo>
                    <a:pt x="0" y="11"/>
                    <a:pt x="0" y="11"/>
                    <a:pt x="0" y="11"/>
                  </a:cubicBezTo>
                  <a:cubicBezTo>
                    <a:pt x="0" y="5"/>
                    <a:pt x="6" y="0"/>
                    <a:pt x="12" y="0"/>
                  </a:cubicBezTo>
                  <a:cubicBezTo>
                    <a:pt x="85" y="0"/>
                    <a:pt x="85" y="0"/>
                    <a:pt x="85" y="0"/>
                  </a:cubicBezTo>
                  <a:cubicBezTo>
                    <a:pt x="91" y="0"/>
                    <a:pt x="96" y="5"/>
                    <a:pt x="96" y="11"/>
                  </a:cubicBezTo>
                  <a:lnTo>
                    <a:pt x="96"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solidFill>
                  <a:schemeClr val="bg1">
                    <a:lumMod val="65000"/>
                  </a:schemeClr>
                </a:solidFill>
              </a:endParaRPr>
            </a:p>
          </p:txBody>
        </p:sp>
        <p:sp>
          <p:nvSpPr>
            <p:cNvPr id="75" name="Freeform 75">
              <a:extLst>
                <a:ext uri="{FF2B5EF4-FFF2-40B4-BE49-F238E27FC236}">
                  <a16:creationId xmlns:a16="http://schemas.microsoft.com/office/drawing/2014/main" id="{A2D772ED-B82E-4322-AB19-1D0515C3163B}"/>
                </a:ext>
              </a:extLst>
            </p:cNvPr>
            <p:cNvSpPr>
              <a:spLocks/>
            </p:cNvSpPr>
            <p:nvPr/>
          </p:nvSpPr>
          <p:spPr bwMode="auto">
            <a:xfrm>
              <a:off x="8921751" y="1987551"/>
              <a:ext cx="360363" cy="989013"/>
            </a:xfrm>
            <a:custGeom>
              <a:avLst/>
              <a:gdLst>
                <a:gd name="T0" fmla="*/ 96 w 96"/>
                <a:gd name="T1" fmla="*/ 252 h 263"/>
                <a:gd name="T2" fmla="*/ 85 w 96"/>
                <a:gd name="T3" fmla="*/ 263 h 263"/>
                <a:gd name="T4" fmla="*/ 12 w 96"/>
                <a:gd name="T5" fmla="*/ 263 h 263"/>
                <a:gd name="T6" fmla="*/ 0 w 96"/>
                <a:gd name="T7" fmla="*/ 252 h 263"/>
                <a:gd name="T8" fmla="*/ 0 w 96"/>
                <a:gd name="T9" fmla="*/ 12 h 263"/>
                <a:gd name="T10" fmla="*/ 12 w 96"/>
                <a:gd name="T11" fmla="*/ 0 h 263"/>
                <a:gd name="T12" fmla="*/ 85 w 96"/>
                <a:gd name="T13" fmla="*/ 0 h 263"/>
                <a:gd name="T14" fmla="*/ 96 w 96"/>
                <a:gd name="T15" fmla="*/ 12 h 263"/>
                <a:gd name="T16" fmla="*/ 96 w 96"/>
                <a:gd name="T17" fmla="*/ 2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63">
                  <a:moveTo>
                    <a:pt x="96" y="252"/>
                  </a:moveTo>
                  <a:cubicBezTo>
                    <a:pt x="96" y="258"/>
                    <a:pt x="91" y="263"/>
                    <a:pt x="85" y="263"/>
                  </a:cubicBezTo>
                  <a:cubicBezTo>
                    <a:pt x="12" y="263"/>
                    <a:pt x="12" y="263"/>
                    <a:pt x="12" y="263"/>
                  </a:cubicBezTo>
                  <a:cubicBezTo>
                    <a:pt x="5" y="263"/>
                    <a:pt x="0" y="258"/>
                    <a:pt x="0" y="252"/>
                  </a:cubicBezTo>
                  <a:cubicBezTo>
                    <a:pt x="0" y="12"/>
                    <a:pt x="0" y="12"/>
                    <a:pt x="0" y="12"/>
                  </a:cubicBezTo>
                  <a:cubicBezTo>
                    <a:pt x="0" y="6"/>
                    <a:pt x="5" y="0"/>
                    <a:pt x="12" y="0"/>
                  </a:cubicBezTo>
                  <a:cubicBezTo>
                    <a:pt x="85" y="0"/>
                    <a:pt x="85" y="0"/>
                    <a:pt x="85" y="0"/>
                  </a:cubicBezTo>
                  <a:cubicBezTo>
                    <a:pt x="91" y="0"/>
                    <a:pt x="96" y="6"/>
                    <a:pt x="96" y="12"/>
                  </a:cubicBezTo>
                  <a:lnTo>
                    <a:pt x="96"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solidFill>
                  <a:schemeClr val="bg1">
                    <a:lumMod val="65000"/>
                  </a:schemeClr>
                </a:solidFill>
              </a:endParaRPr>
            </a:p>
          </p:txBody>
        </p:sp>
        <p:sp>
          <p:nvSpPr>
            <p:cNvPr id="76" name="Freeform 76">
              <a:extLst>
                <a:ext uri="{FF2B5EF4-FFF2-40B4-BE49-F238E27FC236}">
                  <a16:creationId xmlns:a16="http://schemas.microsoft.com/office/drawing/2014/main" id="{D02345FE-F56C-4011-91EF-7FA093E79BC6}"/>
                </a:ext>
              </a:extLst>
            </p:cNvPr>
            <p:cNvSpPr>
              <a:spLocks/>
            </p:cNvSpPr>
            <p:nvPr/>
          </p:nvSpPr>
          <p:spPr bwMode="auto">
            <a:xfrm>
              <a:off x="9455151" y="1454151"/>
              <a:ext cx="360363" cy="1522413"/>
            </a:xfrm>
            <a:custGeom>
              <a:avLst/>
              <a:gdLst>
                <a:gd name="T0" fmla="*/ 96 w 96"/>
                <a:gd name="T1" fmla="*/ 394 h 405"/>
                <a:gd name="T2" fmla="*/ 85 w 96"/>
                <a:gd name="T3" fmla="*/ 405 h 405"/>
                <a:gd name="T4" fmla="*/ 12 w 96"/>
                <a:gd name="T5" fmla="*/ 405 h 405"/>
                <a:gd name="T6" fmla="*/ 0 w 96"/>
                <a:gd name="T7" fmla="*/ 394 h 405"/>
                <a:gd name="T8" fmla="*/ 0 w 96"/>
                <a:gd name="T9" fmla="*/ 12 h 405"/>
                <a:gd name="T10" fmla="*/ 12 w 96"/>
                <a:gd name="T11" fmla="*/ 0 h 405"/>
                <a:gd name="T12" fmla="*/ 85 w 96"/>
                <a:gd name="T13" fmla="*/ 0 h 405"/>
                <a:gd name="T14" fmla="*/ 96 w 96"/>
                <a:gd name="T15" fmla="*/ 12 h 405"/>
                <a:gd name="T16" fmla="*/ 96 w 96"/>
                <a:gd name="T17" fmla="*/ 39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405">
                  <a:moveTo>
                    <a:pt x="96" y="394"/>
                  </a:moveTo>
                  <a:cubicBezTo>
                    <a:pt x="96" y="400"/>
                    <a:pt x="91" y="405"/>
                    <a:pt x="85" y="405"/>
                  </a:cubicBezTo>
                  <a:cubicBezTo>
                    <a:pt x="12" y="405"/>
                    <a:pt x="12" y="405"/>
                    <a:pt x="12" y="405"/>
                  </a:cubicBezTo>
                  <a:cubicBezTo>
                    <a:pt x="5" y="405"/>
                    <a:pt x="0" y="400"/>
                    <a:pt x="0" y="394"/>
                  </a:cubicBezTo>
                  <a:cubicBezTo>
                    <a:pt x="0" y="12"/>
                    <a:pt x="0" y="12"/>
                    <a:pt x="0" y="12"/>
                  </a:cubicBezTo>
                  <a:cubicBezTo>
                    <a:pt x="0" y="5"/>
                    <a:pt x="5" y="0"/>
                    <a:pt x="12" y="0"/>
                  </a:cubicBezTo>
                  <a:cubicBezTo>
                    <a:pt x="85" y="0"/>
                    <a:pt x="85" y="0"/>
                    <a:pt x="85" y="0"/>
                  </a:cubicBezTo>
                  <a:cubicBezTo>
                    <a:pt x="91" y="0"/>
                    <a:pt x="96" y="5"/>
                    <a:pt x="96" y="12"/>
                  </a:cubicBezTo>
                  <a:lnTo>
                    <a:pt x="96"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solidFill>
                  <a:schemeClr val="bg1">
                    <a:lumMod val="65000"/>
                  </a:schemeClr>
                </a:solidFill>
              </a:endParaRPr>
            </a:p>
          </p:txBody>
        </p:sp>
      </p:grpSp>
      <p:sp>
        <p:nvSpPr>
          <p:cNvPr id="77" name="object 6">
            <a:extLst>
              <a:ext uri="{FF2B5EF4-FFF2-40B4-BE49-F238E27FC236}">
                <a16:creationId xmlns:a16="http://schemas.microsoft.com/office/drawing/2014/main" id="{A65DB10E-9F63-4311-B1CD-C8B08118E7A6}"/>
              </a:ext>
            </a:extLst>
          </p:cNvPr>
          <p:cNvSpPr/>
          <p:nvPr/>
        </p:nvSpPr>
        <p:spPr>
          <a:xfrm>
            <a:off x="9345736" y="1463040"/>
            <a:ext cx="2377440" cy="960120"/>
          </a:xfrm>
          <a:custGeom>
            <a:avLst/>
            <a:gdLst/>
            <a:ahLst/>
            <a:cxnLst/>
            <a:rect l="l" t="t" r="r" b="b"/>
            <a:pathLst>
              <a:path w="6529070" h="5710555">
                <a:moveTo>
                  <a:pt x="6528816" y="0"/>
                </a:moveTo>
                <a:lnTo>
                  <a:pt x="0" y="0"/>
                </a:lnTo>
                <a:lnTo>
                  <a:pt x="0" y="5710426"/>
                </a:lnTo>
                <a:lnTo>
                  <a:pt x="6528816" y="5710426"/>
                </a:lnTo>
                <a:lnTo>
                  <a:pt x="6528816" y="0"/>
                </a:lnTo>
                <a:close/>
              </a:path>
            </a:pathLst>
          </a:custGeom>
          <a:solidFill>
            <a:schemeClr val="bg2">
              <a:lumMod val="25000"/>
              <a:alpha val="10195"/>
            </a:schemeClr>
          </a:solidFill>
          <a:scene3d>
            <a:camera prst="orthographicFront"/>
            <a:lightRig rig="threePt" dir="t"/>
          </a:scene3d>
          <a:sp3d>
            <a:bevelT prst="relaxedInset"/>
          </a:sp3d>
        </p:spPr>
        <p:txBody>
          <a:bodyPr wrap="square" lIns="0" tIns="0" rIns="0" bIns="0" rtlCol="0"/>
          <a:lstStyle/>
          <a:p>
            <a:endParaRPr sz="1050" i="1" dirty="0">
              <a:ea typeface="Verdana" panose="020B0604030504040204" pitchFamily="34" charset="0"/>
            </a:endParaRPr>
          </a:p>
        </p:txBody>
      </p:sp>
      <p:cxnSp>
        <p:nvCxnSpPr>
          <p:cNvPr id="78" name="Straight Connector 77">
            <a:extLst>
              <a:ext uri="{FF2B5EF4-FFF2-40B4-BE49-F238E27FC236}">
                <a16:creationId xmlns:a16="http://schemas.microsoft.com/office/drawing/2014/main" id="{F0741D5D-BA1C-4B8F-B1B4-B3E96C211D94}"/>
              </a:ext>
            </a:extLst>
          </p:cNvPr>
          <p:cNvCxnSpPr/>
          <p:nvPr/>
        </p:nvCxnSpPr>
        <p:spPr>
          <a:xfrm>
            <a:off x="10652656" y="1889526"/>
            <a:ext cx="0" cy="480260"/>
          </a:xfrm>
          <a:prstGeom prst="line">
            <a:avLst/>
          </a:prstGeom>
        </p:spPr>
        <p:style>
          <a:lnRef idx="1">
            <a:schemeClr val="accent1"/>
          </a:lnRef>
          <a:fillRef idx="0">
            <a:schemeClr val="accent1"/>
          </a:fillRef>
          <a:effectRef idx="0">
            <a:schemeClr val="accent1"/>
          </a:effectRef>
          <a:fontRef idx="minor">
            <a:schemeClr val="tx1"/>
          </a:fontRef>
        </p:style>
      </p:cxnSp>
      <p:sp>
        <p:nvSpPr>
          <p:cNvPr id="79" name="object 12">
            <a:extLst>
              <a:ext uri="{FF2B5EF4-FFF2-40B4-BE49-F238E27FC236}">
                <a16:creationId xmlns:a16="http://schemas.microsoft.com/office/drawing/2014/main" id="{AEE8F427-C3AB-4B8E-87A9-08350CE0EFFA}"/>
              </a:ext>
            </a:extLst>
          </p:cNvPr>
          <p:cNvSpPr txBox="1"/>
          <p:nvPr/>
        </p:nvSpPr>
        <p:spPr>
          <a:xfrm>
            <a:off x="10055296" y="1517053"/>
            <a:ext cx="1354153" cy="380232"/>
          </a:xfrm>
          <a:prstGeom prst="rect">
            <a:avLst/>
          </a:prstGeom>
        </p:spPr>
        <p:txBody>
          <a:bodyPr vert="horz" wrap="square" lIns="0" tIns="13335" rIns="0" bIns="0" rtlCol="0">
            <a:spAutoFit/>
          </a:bodyPr>
          <a:lstStyle/>
          <a:p>
            <a:pPr algn="ctr">
              <a:lnSpc>
                <a:spcPct val="100000"/>
              </a:lnSpc>
              <a:spcBef>
                <a:spcPts val="105"/>
              </a:spcBef>
            </a:pPr>
            <a:r>
              <a:rPr lang="en-US" sz="1100" b="1" spc="-5" dirty="0">
                <a:solidFill>
                  <a:schemeClr val="accent1">
                    <a:lumMod val="75000"/>
                  </a:schemeClr>
                </a:solidFill>
                <a:ea typeface="Verdana" panose="020B0604030504040204" pitchFamily="34" charset="0"/>
                <a:cs typeface="Calibri"/>
              </a:rPr>
              <a:t>Deposits</a:t>
            </a:r>
          </a:p>
          <a:p>
            <a:pPr algn="ctr">
              <a:lnSpc>
                <a:spcPct val="100000"/>
              </a:lnSpc>
              <a:spcBef>
                <a:spcPts val="105"/>
              </a:spcBef>
            </a:pPr>
            <a:endParaRPr sz="300" dirty="0">
              <a:solidFill>
                <a:schemeClr val="accent1">
                  <a:lumMod val="75000"/>
                </a:schemeClr>
              </a:solidFill>
              <a:ea typeface="Verdana" panose="020B0604030504040204" pitchFamily="34" charset="0"/>
              <a:cs typeface="Calibri"/>
            </a:endParaRPr>
          </a:p>
          <a:p>
            <a:pPr algn="ctr">
              <a:lnSpc>
                <a:spcPct val="100000"/>
              </a:lnSpc>
              <a:spcBef>
                <a:spcPts val="30"/>
              </a:spcBef>
            </a:pPr>
            <a:r>
              <a:rPr lang="en-US" sz="900" spc="-5" dirty="0">
                <a:solidFill>
                  <a:schemeClr val="accent1">
                    <a:lumMod val="75000"/>
                  </a:schemeClr>
                </a:solidFill>
                <a:ea typeface="Verdana" panose="020B0604030504040204" pitchFamily="34" charset="0"/>
                <a:cs typeface="Calibri"/>
              </a:rPr>
              <a:t>11.4% (5-Yr CAGR)</a:t>
            </a:r>
            <a:endParaRPr sz="900" spc="-5" dirty="0">
              <a:solidFill>
                <a:schemeClr val="accent1">
                  <a:lumMod val="75000"/>
                </a:schemeClr>
              </a:solidFill>
              <a:ea typeface="Verdana" panose="020B0604030504040204" pitchFamily="34" charset="0"/>
              <a:cs typeface="Calibri"/>
            </a:endParaRPr>
          </a:p>
        </p:txBody>
      </p:sp>
      <p:sp>
        <p:nvSpPr>
          <p:cNvPr id="80" name="TextBox 79">
            <a:extLst>
              <a:ext uri="{FF2B5EF4-FFF2-40B4-BE49-F238E27FC236}">
                <a16:creationId xmlns:a16="http://schemas.microsoft.com/office/drawing/2014/main" id="{DD530E84-4498-46B5-9FDD-2F0980FCE17B}"/>
              </a:ext>
            </a:extLst>
          </p:cNvPr>
          <p:cNvSpPr txBox="1"/>
          <p:nvPr/>
        </p:nvSpPr>
        <p:spPr>
          <a:xfrm>
            <a:off x="9530279" y="1994087"/>
            <a:ext cx="1220369" cy="430887"/>
          </a:xfrm>
          <a:prstGeom prst="rect">
            <a:avLst/>
          </a:prstGeom>
          <a:noFill/>
        </p:spPr>
        <p:txBody>
          <a:bodyPr wrap="square" rtlCol="0">
            <a:spAutoFit/>
          </a:bodyPr>
          <a:lstStyle/>
          <a:p>
            <a:r>
              <a:rPr lang="en-US" sz="1050" b="1" dirty="0">
                <a:solidFill>
                  <a:schemeClr val="accent1">
                    <a:lumMod val="75000"/>
                  </a:schemeClr>
                </a:solidFill>
                <a:ea typeface="Verdana" panose="020B0604030504040204" pitchFamily="34" charset="0"/>
              </a:rPr>
              <a:t>OMR 1.27 Bn</a:t>
            </a:r>
          </a:p>
          <a:p>
            <a:pPr algn="ctr"/>
            <a:r>
              <a:rPr lang="en-US" sz="1050" b="1" dirty="0">
                <a:solidFill>
                  <a:schemeClr val="accent1">
                    <a:lumMod val="75000"/>
                  </a:schemeClr>
                </a:solidFill>
                <a:ea typeface="Verdana" panose="020B0604030504040204" pitchFamily="34" charset="0"/>
              </a:rPr>
              <a:t>2016</a:t>
            </a:r>
          </a:p>
        </p:txBody>
      </p:sp>
      <p:sp>
        <p:nvSpPr>
          <p:cNvPr id="81" name="TextBox 80">
            <a:extLst>
              <a:ext uri="{FF2B5EF4-FFF2-40B4-BE49-F238E27FC236}">
                <a16:creationId xmlns:a16="http://schemas.microsoft.com/office/drawing/2014/main" id="{2EF403DA-CF8C-420F-89EA-C9521D6E060C}"/>
              </a:ext>
            </a:extLst>
          </p:cNvPr>
          <p:cNvSpPr txBox="1"/>
          <p:nvPr/>
        </p:nvSpPr>
        <p:spPr>
          <a:xfrm>
            <a:off x="10610704" y="2007312"/>
            <a:ext cx="1147886" cy="415498"/>
          </a:xfrm>
          <a:prstGeom prst="rect">
            <a:avLst/>
          </a:prstGeom>
          <a:noFill/>
        </p:spPr>
        <p:txBody>
          <a:bodyPr wrap="square" rtlCol="0">
            <a:spAutoFit/>
          </a:bodyPr>
          <a:lstStyle/>
          <a:p>
            <a:r>
              <a:rPr lang="en-US" sz="1050" b="1" dirty="0">
                <a:solidFill>
                  <a:schemeClr val="accent1">
                    <a:lumMod val="75000"/>
                  </a:schemeClr>
                </a:solidFill>
                <a:ea typeface="Verdana" panose="020B0604030504040204" pitchFamily="34" charset="0"/>
              </a:rPr>
              <a:t>OMR 2.18 Bn</a:t>
            </a:r>
          </a:p>
          <a:p>
            <a:r>
              <a:rPr lang="en-US" sz="1050" b="1" dirty="0">
                <a:solidFill>
                  <a:schemeClr val="accent1">
                    <a:lumMod val="75000"/>
                  </a:schemeClr>
                </a:solidFill>
                <a:ea typeface="Verdana" panose="020B0604030504040204" pitchFamily="34" charset="0"/>
              </a:rPr>
              <a:t>     2021</a:t>
            </a:r>
          </a:p>
        </p:txBody>
      </p:sp>
      <p:grpSp>
        <p:nvGrpSpPr>
          <p:cNvPr id="82" name="Group 4">
            <a:extLst>
              <a:ext uri="{FF2B5EF4-FFF2-40B4-BE49-F238E27FC236}">
                <a16:creationId xmlns:a16="http://schemas.microsoft.com/office/drawing/2014/main" id="{023A5595-38A2-4C3C-B5F6-C501FA807957}"/>
              </a:ext>
            </a:extLst>
          </p:cNvPr>
          <p:cNvGrpSpPr>
            <a:grpSpLocks noChangeAspect="1"/>
          </p:cNvGrpSpPr>
          <p:nvPr/>
        </p:nvGrpSpPr>
        <p:grpSpPr bwMode="auto">
          <a:xfrm>
            <a:off x="9591728" y="1511009"/>
            <a:ext cx="461728" cy="497183"/>
            <a:chOff x="-954" y="76"/>
            <a:chExt cx="2305" cy="2482"/>
          </a:xfrm>
          <a:solidFill>
            <a:schemeClr val="tx2"/>
          </a:solidFill>
        </p:grpSpPr>
        <p:sp>
          <p:nvSpPr>
            <p:cNvPr id="83" name="Freeform 6">
              <a:extLst>
                <a:ext uri="{FF2B5EF4-FFF2-40B4-BE49-F238E27FC236}">
                  <a16:creationId xmlns:a16="http://schemas.microsoft.com/office/drawing/2014/main" id="{070FB420-731B-4219-9D58-4E56194A3558}"/>
                </a:ext>
              </a:extLst>
            </p:cNvPr>
            <p:cNvSpPr>
              <a:spLocks/>
            </p:cNvSpPr>
            <p:nvPr/>
          </p:nvSpPr>
          <p:spPr bwMode="auto">
            <a:xfrm>
              <a:off x="-396" y="317"/>
              <a:ext cx="895" cy="391"/>
            </a:xfrm>
            <a:custGeom>
              <a:avLst/>
              <a:gdLst>
                <a:gd name="T0" fmla="*/ 246 w 1791"/>
                <a:gd name="T1" fmla="*/ 9 h 782"/>
                <a:gd name="T2" fmla="*/ 508 w 1791"/>
                <a:gd name="T3" fmla="*/ 57 h 782"/>
                <a:gd name="T4" fmla="*/ 780 w 1791"/>
                <a:gd name="T5" fmla="*/ 30 h 782"/>
                <a:gd name="T6" fmla="*/ 892 w 1791"/>
                <a:gd name="T7" fmla="*/ 51 h 782"/>
                <a:gd name="T8" fmla="*/ 940 w 1791"/>
                <a:gd name="T9" fmla="*/ 101 h 782"/>
                <a:gd name="T10" fmla="*/ 880 w 1791"/>
                <a:gd name="T11" fmla="*/ 170 h 782"/>
                <a:gd name="T12" fmla="*/ 797 w 1791"/>
                <a:gd name="T13" fmla="*/ 204 h 782"/>
                <a:gd name="T14" fmla="*/ 659 w 1791"/>
                <a:gd name="T15" fmla="*/ 213 h 782"/>
                <a:gd name="T16" fmla="*/ 519 w 1791"/>
                <a:gd name="T17" fmla="*/ 253 h 782"/>
                <a:gd name="T18" fmla="*/ 480 w 1791"/>
                <a:gd name="T19" fmla="*/ 281 h 782"/>
                <a:gd name="T20" fmla="*/ 483 w 1791"/>
                <a:gd name="T21" fmla="*/ 309 h 782"/>
                <a:gd name="T22" fmla="*/ 555 w 1791"/>
                <a:gd name="T23" fmla="*/ 329 h 782"/>
                <a:gd name="T24" fmla="*/ 644 w 1791"/>
                <a:gd name="T25" fmla="*/ 312 h 782"/>
                <a:gd name="T26" fmla="*/ 831 w 1791"/>
                <a:gd name="T27" fmla="*/ 262 h 782"/>
                <a:gd name="T28" fmla="*/ 997 w 1791"/>
                <a:gd name="T29" fmla="*/ 222 h 782"/>
                <a:gd name="T30" fmla="*/ 1204 w 1791"/>
                <a:gd name="T31" fmla="*/ 199 h 782"/>
                <a:gd name="T32" fmla="*/ 1421 w 1791"/>
                <a:gd name="T33" fmla="*/ 222 h 782"/>
                <a:gd name="T34" fmla="*/ 1584 w 1791"/>
                <a:gd name="T35" fmla="*/ 282 h 782"/>
                <a:gd name="T36" fmla="*/ 1671 w 1791"/>
                <a:gd name="T37" fmla="*/ 361 h 782"/>
                <a:gd name="T38" fmla="*/ 1677 w 1791"/>
                <a:gd name="T39" fmla="*/ 451 h 782"/>
                <a:gd name="T40" fmla="*/ 1601 w 1791"/>
                <a:gd name="T41" fmla="*/ 546 h 782"/>
                <a:gd name="T42" fmla="*/ 1768 w 1791"/>
                <a:gd name="T43" fmla="*/ 673 h 782"/>
                <a:gd name="T44" fmla="*/ 1791 w 1791"/>
                <a:gd name="T45" fmla="*/ 718 h 782"/>
                <a:gd name="T46" fmla="*/ 1744 w 1791"/>
                <a:gd name="T47" fmla="*/ 762 h 782"/>
                <a:gd name="T48" fmla="*/ 1626 w 1791"/>
                <a:gd name="T49" fmla="*/ 782 h 782"/>
                <a:gd name="T50" fmla="*/ 1510 w 1791"/>
                <a:gd name="T51" fmla="*/ 760 h 782"/>
                <a:gd name="T52" fmla="*/ 1124 w 1791"/>
                <a:gd name="T53" fmla="*/ 732 h 782"/>
                <a:gd name="T54" fmla="*/ 809 w 1791"/>
                <a:gd name="T55" fmla="*/ 742 h 782"/>
                <a:gd name="T56" fmla="*/ 709 w 1791"/>
                <a:gd name="T57" fmla="*/ 714 h 782"/>
                <a:gd name="T58" fmla="*/ 677 w 1791"/>
                <a:gd name="T59" fmla="*/ 664 h 782"/>
                <a:gd name="T60" fmla="*/ 777 w 1791"/>
                <a:gd name="T61" fmla="*/ 585 h 782"/>
                <a:gd name="T62" fmla="*/ 867 w 1791"/>
                <a:gd name="T63" fmla="*/ 557 h 782"/>
                <a:gd name="T64" fmla="*/ 1003 w 1791"/>
                <a:gd name="T65" fmla="*/ 555 h 782"/>
                <a:gd name="T66" fmla="*/ 1181 w 1791"/>
                <a:gd name="T67" fmla="*/ 513 h 782"/>
                <a:gd name="T68" fmla="*/ 1249 w 1791"/>
                <a:gd name="T69" fmla="*/ 475 h 782"/>
                <a:gd name="T70" fmla="*/ 1258 w 1791"/>
                <a:gd name="T71" fmla="*/ 450 h 782"/>
                <a:gd name="T72" fmla="*/ 1243 w 1791"/>
                <a:gd name="T73" fmla="*/ 436 h 782"/>
                <a:gd name="T74" fmla="*/ 1189 w 1791"/>
                <a:gd name="T75" fmla="*/ 422 h 782"/>
                <a:gd name="T76" fmla="*/ 1101 w 1791"/>
                <a:gd name="T77" fmla="*/ 431 h 782"/>
                <a:gd name="T78" fmla="*/ 928 w 1791"/>
                <a:gd name="T79" fmla="*/ 478 h 782"/>
                <a:gd name="T80" fmla="*/ 680 w 1791"/>
                <a:gd name="T81" fmla="*/ 533 h 782"/>
                <a:gd name="T82" fmla="*/ 499 w 1791"/>
                <a:gd name="T83" fmla="*/ 548 h 782"/>
                <a:gd name="T84" fmla="*/ 312 w 1791"/>
                <a:gd name="T85" fmla="*/ 524 h 782"/>
                <a:gd name="T86" fmla="*/ 159 w 1791"/>
                <a:gd name="T87" fmla="*/ 465 h 782"/>
                <a:gd name="T88" fmla="*/ 70 w 1791"/>
                <a:gd name="T89" fmla="*/ 380 h 782"/>
                <a:gd name="T90" fmla="*/ 65 w 1791"/>
                <a:gd name="T91" fmla="*/ 294 h 782"/>
                <a:gd name="T92" fmla="*/ 140 w 1791"/>
                <a:gd name="T93" fmla="*/ 210 h 782"/>
                <a:gd name="T94" fmla="*/ 24 w 1791"/>
                <a:gd name="T95" fmla="*/ 110 h 782"/>
                <a:gd name="T96" fmla="*/ 0 w 1791"/>
                <a:gd name="T97" fmla="*/ 63 h 782"/>
                <a:gd name="T98" fmla="*/ 48 w 1791"/>
                <a:gd name="T99" fmla="*/ 21 h 782"/>
                <a:gd name="T100" fmla="*/ 165 w 1791"/>
                <a:gd name="T10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91" h="782">
                  <a:moveTo>
                    <a:pt x="165" y="0"/>
                  </a:moveTo>
                  <a:lnTo>
                    <a:pt x="207" y="1"/>
                  </a:lnTo>
                  <a:lnTo>
                    <a:pt x="246" y="9"/>
                  </a:lnTo>
                  <a:lnTo>
                    <a:pt x="282" y="21"/>
                  </a:lnTo>
                  <a:lnTo>
                    <a:pt x="418" y="80"/>
                  </a:lnTo>
                  <a:lnTo>
                    <a:pt x="508" y="57"/>
                  </a:lnTo>
                  <a:lnTo>
                    <a:pt x="597" y="41"/>
                  </a:lnTo>
                  <a:lnTo>
                    <a:pt x="688" y="33"/>
                  </a:lnTo>
                  <a:lnTo>
                    <a:pt x="780" y="30"/>
                  </a:lnTo>
                  <a:lnTo>
                    <a:pt x="821" y="33"/>
                  </a:lnTo>
                  <a:lnTo>
                    <a:pt x="858" y="41"/>
                  </a:lnTo>
                  <a:lnTo>
                    <a:pt x="892" y="51"/>
                  </a:lnTo>
                  <a:lnTo>
                    <a:pt x="917" y="66"/>
                  </a:lnTo>
                  <a:lnTo>
                    <a:pt x="934" y="83"/>
                  </a:lnTo>
                  <a:lnTo>
                    <a:pt x="940" y="101"/>
                  </a:lnTo>
                  <a:lnTo>
                    <a:pt x="935" y="119"/>
                  </a:lnTo>
                  <a:lnTo>
                    <a:pt x="920" y="136"/>
                  </a:lnTo>
                  <a:lnTo>
                    <a:pt x="880" y="170"/>
                  </a:lnTo>
                  <a:lnTo>
                    <a:pt x="857" y="184"/>
                  </a:lnTo>
                  <a:lnTo>
                    <a:pt x="830" y="196"/>
                  </a:lnTo>
                  <a:lnTo>
                    <a:pt x="797" y="204"/>
                  </a:lnTo>
                  <a:lnTo>
                    <a:pt x="760" y="208"/>
                  </a:lnTo>
                  <a:lnTo>
                    <a:pt x="723" y="210"/>
                  </a:lnTo>
                  <a:lnTo>
                    <a:pt x="659" y="213"/>
                  </a:lnTo>
                  <a:lnTo>
                    <a:pt x="597" y="223"/>
                  </a:lnTo>
                  <a:lnTo>
                    <a:pt x="537" y="244"/>
                  </a:lnTo>
                  <a:lnTo>
                    <a:pt x="519" y="253"/>
                  </a:lnTo>
                  <a:lnTo>
                    <a:pt x="504" y="262"/>
                  </a:lnTo>
                  <a:lnTo>
                    <a:pt x="490" y="272"/>
                  </a:lnTo>
                  <a:lnTo>
                    <a:pt x="480" y="281"/>
                  </a:lnTo>
                  <a:lnTo>
                    <a:pt x="474" y="291"/>
                  </a:lnTo>
                  <a:lnTo>
                    <a:pt x="475" y="300"/>
                  </a:lnTo>
                  <a:lnTo>
                    <a:pt x="483" y="309"/>
                  </a:lnTo>
                  <a:lnTo>
                    <a:pt x="498" y="318"/>
                  </a:lnTo>
                  <a:lnTo>
                    <a:pt x="524" y="326"/>
                  </a:lnTo>
                  <a:lnTo>
                    <a:pt x="555" y="329"/>
                  </a:lnTo>
                  <a:lnTo>
                    <a:pt x="576" y="327"/>
                  </a:lnTo>
                  <a:lnTo>
                    <a:pt x="605" y="321"/>
                  </a:lnTo>
                  <a:lnTo>
                    <a:pt x="644" y="312"/>
                  </a:lnTo>
                  <a:lnTo>
                    <a:pt x="689" y="300"/>
                  </a:lnTo>
                  <a:lnTo>
                    <a:pt x="763" y="281"/>
                  </a:lnTo>
                  <a:lnTo>
                    <a:pt x="831" y="262"/>
                  </a:lnTo>
                  <a:lnTo>
                    <a:pt x="893" y="246"/>
                  </a:lnTo>
                  <a:lnTo>
                    <a:pt x="947" y="232"/>
                  </a:lnTo>
                  <a:lnTo>
                    <a:pt x="997" y="222"/>
                  </a:lnTo>
                  <a:lnTo>
                    <a:pt x="1038" y="214"/>
                  </a:lnTo>
                  <a:lnTo>
                    <a:pt x="1119" y="202"/>
                  </a:lnTo>
                  <a:lnTo>
                    <a:pt x="1204" y="199"/>
                  </a:lnTo>
                  <a:lnTo>
                    <a:pt x="1293" y="202"/>
                  </a:lnTo>
                  <a:lnTo>
                    <a:pt x="1359" y="210"/>
                  </a:lnTo>
                  <a:lnTo>
                    <a:pt x="1421" y="222"/>
                  </a:lnTo>
                  <a:lnTo>
                    <a:pt x="1481" y="238"/>
                  </a:lnTo>
                  <a:lnTo>
                    <a:pt x="1537" y="259"/>
                  </a:lnTo>
                  <a:lnTo>
                    <a:pt x="1584" y="282"/>
                  </a:lnTo>
                  <a:lnTo>
                    <a:pt x="1622" y="308"/>
                  </a:lnTo>
                  <a:lnTo>
                    <a:pt x="1650" y="333"/>
                  </a:lnTo>
                  <a:lnTo>
                    <a:pt x="1671" y="361"/>
                  </a:lnTo>
                  <a:lnTo>
                    <a:pt x="1682" y="389"/>
                  </a:lnTo>
                  <a:lnTo>
                    <a:pt x="1685" y="419"/>
                  </a:lnTo>
                  <a:lnTo>
                    <a:pt x="1677" y="451"/>
                  </a:lnTo>
                  <a:lnTo>
                    <a:pt x="1662" y="483"/>
                  </a:lnTo>
                  <a:lnTo>
                    <a:pt x="1635" y="514"/>
                  </a:lnTo>
                  <a:lnTo>
                    <a:pt x="1601" y="546"/>
                  </a:lnTo>
                  <a:lnTo>
                    <a:pt x="1555" y="576"/>
                  </a:lnTo>
                  <a:lnTo>
                    <a:pt x="1744" y="659"/>
                  </a:lnTo>
                  <a:lnTo>
                    <a:pt x="1768" y="673"/>
                  </a:lnTo>
                  <a:lnTo>
                    <a:pt x="1783" y="687"/>
                  </a:lnTo>
                  <a:lnTo>
                    <a:pt x="1791" y="702"/>
                  </a:lnTo>
                  <a:lnTo>
                    <a:pt x="1791" y="718"/>
                  </a:lnTo>
                  <a:lnTo>
                    <a:pt x="1783" y="733"/>
                  </a:lnTo>
                  <a:lnTo>
                    <a:pt x="1768" y="748"/>
                  </a:lnTo>
                  <a:lnTo>
                    <a:pt x="1744" y="762"/>
                  </a:lnTo>
                  <a:lnTo>
                    <a:pt x="1709" y="773"/>
                  </a:lnTo>
                  <a:lnTo>
                    <a:pt x="1668" y="780"/>
                  </a:lnTo>
                  <a:lnTo>
                    <a:pt x="1626" y="782"/>
                  </a:lnTo>
                  <a:lnTo>
                    <a:pt x="1585" y="780"/>
                  </a:lnTo>
                  <a:lnTo>
                    <a:pt x="1545" y="773"/>
                  </a:lnTo>
                  <a:lnTo>
                    <a:pt x="1510" y="760"/>
                  </a:lnTo>
                  <a:lnTo>
                    <a:pt x="1329" y="682"/>
                  </a:lnTo>
                  <a:lnTo>
                    <a:pt x="1226" y="711"/>
                  </a:lnTo>
                  <a:lnTo>
                    <a:pt x="1124" y="732"/>
                  </a:lnTo>
                  <a:lnTo>
                    <a:pt x="1020" y="744"/>
                  </a:lnTo>
                  <a:lnTo>
                    <a:pt x="914" y="747"/>
                  </a:lnTo>
                  <a:lnTo>
                    <a:pt x="809" y="742"/>
                  </a:lnTo>
                  <a:lnTo>
                    <a:pt x="769" y="736"/>
                  </a:lnTo>
                  <a:lnTo>
                    <a:pt x="736" y="727"/>
                  </a:lnTo>
                  <a:lnTo>
                    <a:pt x="709" y="714"/>
                  </a:lnTo>
                  <a:lnTo>
                    <a:pt x="688" y="699"/>
                  </a:lnTo>
                  <a:lnTo>
                    <a:pt x="677" y="682"/>
                  </a:lnTo>
                  <a:lnTo>
                    <a:pt x="677" y="664"/>
                  </a:lnTo>
                  <a:lnTo>
                    <a:pt x="686" y="647"/>
                  </a:lnTo>
                  <a:lnTo>
                    <a:pt x="706" y="631"/>
                  </a:lnTo>
                  <a:lnTo>
                    <a:pt x="777" y="585"/>
                  </a:lnTo>
                  <a:lnTo>
                    <a:pt x="803" y="572"/>
                  </a:lnTo>
                  <a:lnTo>
                    <a:pt x="833" y="563"/>
                  </a:lnTo>
                  <a:lnTo>
                    <a:pt x="867" y="557"/>
                  </a:lnTo>
                  <a:lnTo>
                    <a:pt x="905" y="554"/>
                  </a:lnTo>
                  <a:lnTo>
                    <a:pt x="943" y="555"/>
                  </a:lnTo>
                  <a:lnTo>
                    <a:pt x="1003" y="555"/>
                  </a:lnTo>
                  <a:lnTo>
                    <a:pt x="1064" y="549"/>
                  </a:lnTo>
                  <a:lnTo>
                    <a:pt x="1122" y="536"/>
                  </a:lnTo>
                  <a:lnTo>
                    <a:pt x="1181" y="513"/>
                  </a:lnTo>
                  <a:lnTo>
                    <a:pt x="1213" y="499"/>
                  </a:lnTo>
                  <a:lnTo>
                    <a:pt x="1234" y="486"/>
                  </a:lnTo>
                  <a:lnTo>
                    <a:pt x="1249" y="475"/>
                  </a:lnTo>
                  <a:lnTo>
                    <a:pt x="1257" y="465"/>
                  </a:lnTo>
                  <a:lnTo>
                    <a:pt x="1260" y="457"/>
                  </a:lnTo>
                  <a:lnTo>
                    <a:pt x="1258" y="450"/>
                  </a:lnTo>
                  <a:lnTo>
                    <a:pt x="1255" y="444"/>
                  </a:lnTo>
                  <a:lnTo>
                    <a:pt x="1249" y="439"/>
                  </a:lnTo>
                  <a:lnTo>
                    <a:pt x="1243" y="436"/>
                  </a:lnTo>
                  <a:lnTo>
                    <a:pt x="1237" y="435"/>
                  </a:lnTo>
                  <a:lnTo>
                    <a:pt x="1214" y="425"/>
                  </a:lnTo>
                  <a:lnTo>
                    <a:pt x="1189" y="422"/>
                  </a:lnTo>
                  <a:lnTo>
                    <a:pt x="1159" y="422"/>
                  </a:lnTo>
                  <a:lnTo>
                    <a:pt x="1133" y="425"/>
                  </a:lnTo>
                  <a:lnTo>
                    <a:pt x="1101" y="431"/>
                  </a:lnTo>
                  <a:lnTo>
                    <a:pt x="1065" y="441"/>
                  </a:lnTo>
                  <a:lnTo>
                    <a:pt x="1024" y="451"/>
                  </a:lnTo>
                  <a:lnTo>
                    <a:pt x="928" y="478"/>
                  </a:lnTo>
                  <a:lnTo>
                    <a:pt x="837" y="501"/>
                  </a:lnTo>
                  <a:lnTo>
                    <a:pt x="756" y="519"/>
                  </a:lnTo>
                  <a:lnTo>
                    <a:pt x="680" y="533"/>
                  </a:lnTo>
                  <a:lnTo>
                    <a:pt x="613" y="542"/>
                  </a:lnTo>
                  <a:lnTo>
                    <a:pt x="552" y="548"/>
                  </a:lnTo>
                  <a:lnTo>
                    <a:pt x="499" y="548"/>
                  </a:lnTo>
                  <a:lnTo>
                    <a:pt x="433" y="543"/>
                  </a:lnTo>
                  <a:lnTo>
                    <a:pt x="370" y="536"/>
                  </a:lnTo>
                  <a:lnTo>
                    <a:pt x="312" y="524"/>
                  </a:lnTo>
                  <a:lnTo>
                    <a:pt x="258" y="508"/>
                  </a:lnTo>
                  <a:lnTo>
                    <a:pt x="207" y="489"/>
                  </a:lnTo>
                  <a:lnTo>
                    <a:pt x="159" y="465"/>
                  </a:lnTo>
                  <a:lnTo>
                    <a:pt x="119" y="438"/>
                  </a:lnTo>
                  <a:lnTo>
                    <a:pt x="89" y="410"/>
                  </a:lnTo>
                  <a:lnTo>
                    <a:pt x="70" y="380"/>
                  </a:lnTo>
                  <a:lnTo>
                    <a:pt x="57" y="347"/>
                  </a:lnTo>
                  <a:lnTo>
                    <a:pt x="56" y="321"/>
                  </a:lnTo>
                  <a:lnTo>
                    <a:pt x="65" y="294"/>
                  </a:lnTo>
                  <a:lnTo>
                    <a:pt x="82" y="265"/>
                  </a:lnTo>
                  <a:lnTo>
                    <a:pt x="106" y="238"/>
                  </a:lnTo>
                  <a:lnTo>
                    <a:pt x="140" y="210"/>
                  </a:lnTo>
                  <a:lnTo>
                    <a:pt x="183" y="181"/>
                  </a:lnTo>
                  <a:lnTo>
                    <a:pt x="48" y="122"/>
                  </a:lnTo>
                  <a:lnTo>
                    <a:pt x="24" y="110"/>
                  </a:lnTo>
                  <a:lnTo>
                    <a:pt x="8" y="95"/>
                  </a:lnTo>
                  <a:lnTo>
                    <a:pt x="0" y="80"/>
                  </a:lnTo>
                  <a:lnTo>
                    <a:pt x="0" y="63"/>
                  </a:lnTo>
                  <a:lnTo>
                    <a:pt x="8" y="48"/>
                  </a:lnTo>
                  <a:lnTo>
                    <a:pt x="24" y="33"/>
                  </a:lnTo>
                  <a:lnTo>
                    <a:pt x="48" y="21"/>
                  </a:lnTo>
                  <a:lnTo>
                    <a:pt x="83" y="9"/>
                  </a:lnTo>
                  <a:lnTo>
                    <a:pt x="122" y="1"/>
                  </a:lnTo>
                  <a:lnTo>
                    <a:pt x="1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7">
              <a:extLst>
                <a:ext uri="{FF2B5EF4-FFF2-40B4-BE49-F238E27FC236}">
                  <a16:creationId xmlns:a16="http://schemas.microsoft.com/office/drawing/2014/main" id="{9DFCD521-41AF-4499-BABE-38B5A23FADC8}"/>
                </a:ext>
              </a:extLst>
            </p:cNvPr>
            <p:cNvSpPr>
              <a:spLocks noEditPoints="1"/>
            </p:cNvSpPr>
            <p:nvPr/>
          </p:nvSpPr>
          <p:spPr bwMode="auto">
            <a:xfrm>
              <a:off x="-954" y="76"/>
              <a:ext cx="2305" cy="2482"/>
            </a:xfrm>
            <a:custGeom>
              <a:avLst/>
              <a:gdLst>
                <a:gd name="T0" fmla="*/ 3397 w 4610"/>
                <a:gd name="T1" fmla="*/ 3773 h 4964"/>
                <a:gd name="T2" fmla="*/ 2565 w 4610"/>
                <a:gd name="T3" fmla="*/ 4016 h 4964"/>
                <a:gd name="T4" fmla="*/ 1557 w 4610"/>
                <a:gd name="T5" fmla="*/ 4030 h 4964"/>
                <a:gd name="T6" fmla="*/ 639 w 4610"/>
                <a:gd name="T7" fmla="*/ 3781 h 4964"/>
                <a:gd name="T8" fmla="*/ 1239 w 4610"/>
                <a:gd name="T9" fmla="*/ 4113 h 4964"/>
                <a:gd name="T10" fmla="*/ 2121 w 4610"/>
                <a:gd name="T11" fmla="*/ 4262 h 4964"/>
                <a:gd name="T12" fmla="*/ 3023 w 4610"/>
                <a:gd name="T13" fmla="*/ 4184 h 4964"/>
                <a:gd name="T14" fmla="*/ 3711 w 4610"/>
                <a:gd name="T15" fmla="*/ 3918 h 4964"/>
                <a:gd name="T16" fmla="*/ 3934 w 4610"/>
                <a:gd name="T17" fmla="*/ 3544 h 4964"/>
                <a:gd name="T18" fmla="*/ 350 w 4610"/>
                <a:gd name="T19" fmla="*/ 2617 h 4964"/>
                <a:gd name="T20" fmla="*/ 562 w 4610"/>
                <a:gd name="T21" fmla="*/ 3008 h 4964"/>
                <a:gd name="T22" fmla="*/ 1248 w 4610"/>
                <a:gd name="T23" fmla="*/ 3274 h 4964"/>
                <a:gd name="T24" fmla="*/ 2166 w 4610"/>
                <a:gd name="T25" fmla="*/ 3352 h 4964"/>
                <a:gd name="T26" fmla="*/ 2319 w 4610"/>
                <a:gd name="T27" fmla="*/ 3272 h 4964"/>
                <a:gd name="T28" fmla="*/ 1427 w 4610"/>
                <a:gd name="T29" fmla="*/ 3091 h 4964"/>
                <a:gd name="T30" fmla="*/ 813 w 4610"/>
                <a:gd name="T31" fmla="*/ 2726 h 4964"/>
                <a:gd name="T32" fmla="*/ 3848 w 4610"/>
                <a:gd name="T33" fmla="*/ 1629 h 4964"/>
                <a:gd name="T34" fmla="*/ 3293 w 4610"/>
                <a:gd name="T35" fmla="*/ 2006 h 4964"/>
                <a:gd name="T36" fmla="*/ 2429 w 4610"/>
                <a:gd name="T37" fmla="*/ 2217 h 4964"/>
                <a:gd name="T38" fmla="*/ 1394 w 4610"/>
                <a:gd name="T39" fmla="*/ 2192 h 4964"/>
                <a:gd name="T40" fmla="*/ 1271 w 4610"/>
                <a:gd name="T41" fmla="*/ 2303 h 4964"/>
                <a:gd name="T42" fmla="*/ 2055 w 4610"/>
                <a:gd name="T43" fmla="*/ 2540 h 4964"/>
                <a:gd name="T44" fmla="*/ 2995 w 4610"/>
                <a:gd name="T45" fmla="*/ 2560 h 4964"/>
                <a:gd name="T46" fmla="*/ 3789 w 4610"/>
                <a:gd name="T47" fmla="*/ 2368 h 4964"/>
                <a:gd name="T48" fmla="*/ 4290 w 4610"/>
                <a:gd name="T49" fmla="*/ 2021 h 4964"/>
                <a:gd name="T50" fmla="*/ 4052 w 4610"/>
                <a:gd name="T51" fmla="*/ 1656 h 4964"/>
                <a:gd name="T52" fmla="*/ 1450 w 4610"/>
                <a:gd name="T53" fmla="*/ 299 h 4964"/>
                <a:gd name="T54" fmla="*/ 651 w 4610"/>
                <a:gd name="T55" fmla="*/ 557 h 4964"/>
                <a:gd name="T56" fmla="*/ 281 w 4610"/>
                <a:gd name="T57" fmla="*/ 921 h 4964"/>
                <a:gd name="T58" fmla="*/ 728 w 4610"/>
                <a:gd name="T59" fmla="*/ 1285 h 4964"/>
                <a:gd name="T60" fmla="*/ 1489 w 4610"/>
                <a:gd name="T61" fmla="*/ 1502 h 4964"/>
                <a:gd name="T62" fmla="*/ 2405 w 4610"/>
                <a:gd name="T63" fmla="*/ 1519 h 4964"/>
                <a:gd name="T64" fmla="*/ 3201 w 4610"/>
                <a:gd name="T65" fmla="*/ 1325 h 4964"/>
                <a:gd name="T66" fmla="*/ 3700 w 4610"/>
                <a:gd name="T67" fmla="*/ 980 h 4964"/>
                <a:gd name="T68" fmla="*/ 3449 w 4610"/>
                <a:gd name="T69" fmla="*/ 604 h 4964"/>
                <a:gd name="T70" fmla="*/ 2702 w 4610"/>
                <a:gd name="T71" fmla="*/ 323 h 4964"/>
                <a:gd name="T72" fmla="*/ 2011 w 4610"/>
                <a:gd name="T73" fmla="*/ 0 h 4964"/>
                <a:gd name="T74" fmla="*/ 2948 w 4610"/>
                <a:gd name="T75" fmla="*/ 118 h 4964"/>
                <a:gd name="T76" fmla="*/ 3664 w 4610"/>
                <a:gd name="T77" fmla="*/ 443 h 4964"/>
                <a:gd name="T78" fmla="*/ 4002 w 4610"/>
                <a:gd name="T79" fmla="*/ 900 h 4964"/>
                <a:gd name="T80" fmla="*/ 4185 w 4610"/>
                <a:gd name="T81" fmla="*/ 1437 h 4964"/>
                <a:gd name="T82" fmla="*/ 4571 w 4610"/>
                <a:gd name="T83" fmla="*/ 1875 h 4964"/>
                <a:gd name="T84" fmla="*/ 4565 w 4610"/>
                <a:gd name="T85" fmla="*/ 2466 h 4964"/>
                <a:gd name="T86" fmla="*/ 4120 w 4610"/>
                <a:gd name="T87" fmla="*/ 2928 h 4964"/>
                <a:gd name="T88" fmla="*/ 4108 w 4610"/>
                <a:gd name="T89" fmla="*/ 3346 h 4964"/>
                <a:gd name="T90" fmla="*/ 4272 w 4610"/>
                <a:gd name="T91" fmla="*/ 3920 h 4964"/>
                <a:gd name="T92" fmla="*/ 4053 w 4610"/>
                <a:gd name="T93" fmla="*/ 4403 h 4964"/>
                <a:gd name="T94" fmla="*/ 3433 w 4610"/>
                <a:gd name="T95" fmla="*/ 4774 h 4964"/>
                <a:gd name="T96" fmla="*/ 2542 w 4610"/>
                <a:gd name="T97" fmla="*/ 4955 h 4964"/>
                <a:gd name="T98" fmla="*/ 1577 w 4610"/>
                <a:gd name="T99" fmla="*/ 4904 h 4964"/>
                <a:gd name="T100" fmla="*/ 777 w 4610"/>
                <a:gd name="T101" fmla="*/ 4632 h 4964"/>
                <a:gd name="T102" fmla="*/ 323 w 4610"/>
                <a:gd name="T103" fmla="*/ 4206 h 4964"/>
                <a:gd name="T104" fmla="*/ 269 w 4610"/>
                <a:gd name="T105" fmla="*/ 3628 h 4964"/>
                <a:gd name="T106" fmla="*/ 19 w 4610"/>
                <a:gd name="T107" fmla="*/ 3158 h 4964"/>
                <a:gd name="T108" fmla="*/ 82 w 4610"/>
                <a:gd name="T109" fmla="*/ 2558 h 4964"/>
                <a:gd name="T110" fmla="*/ 589 w 4610"/>
                <a:gd name="T111" fmla="*/ 2115 h 4964"/>
                <a:gd name="T112" fmla="*/ 426 w 4610"/>
                <a:gd name="T113" fmla="*/ 1846 h 4964"/>
                <a:gd name="T114" fmla="*/ 40 w 4610"/>
                <a:gd name="T115" fmla="*/ 1408 h 4964"/>
                <a:gd name="T116" fmla="*/ 41 w 4610"/>
                <a:gd name="T117" fmla="*/ 829 h 4964"/>
                <a:gd name="T118" fmla="*/ 438 w 4610"/>
                <a:gd name="T119" fmla="*/ 387 h 4964"/>
                <a:gd name="T120" fmla="*/ 1198 w 4610"/>
                <a:gd name="T121" fmla="*/ 87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10" h="4964">
                  <a:moveTo>
                    <a:pt x="3847" y="3444"/>
                  </a:moveTo>
                  <a:lnTo>
                    <a:pt x="3791" y="3506"/>
                  </a:lnTo>
                  <a:lnTo>
                    <a:pt x="3726" y="3563"/>
                  </a:lnTo>
                  <a:lnTo>
                    <a:pt x="3655" y="3621"/>
                  </a:lnTo>
                  <a:lnTo>
                    <a:pt x="3577" y="3674"/>
                  </a:lnTo>
                  <a:lnTo>
                    <a:pt x="3491" y="3725"/>
                  </a:lnTo>
                  <a:lnTo>
                    <a:pt x="3397" y="3773"/>
                  </a:lnTo>
                  <a:lnTo>
                    <a:pt x="3293" y="3822"/>
                  </a:lnTo>
                  <a:lnTo>
                    <a:pt x="3183" y="3864"/>
                  </a:lnTo>
                  <a:lnTo>
                    <a:pt x="3068" y="3903"/>
                  </a:lnTo>
                  <a:lnTo>
                    <a:pt x="2948" y="3939"/>
                  </a:lnTo>
                  <a:lnTo>
                    <a:pt x="2824" y="3969"/>
                  </a:lnTo>
                  <a:lnTo>
                    <a:pt x="2696" y="3995"/>
                  </a:lnTo>
                  <a:lnTo>
                    <a:pt x="2565" y="4016"/>
                  </a:lnTo>
                  <a:lnTo>
                    <a:pt x="2429" y="4033"/>
                  </a:lnTo>
                  <a:lnTo>
                    <a:pt x="2292" y="4045"/>
                  </a:lnTo>
                  <a:lnTo>
                    <a:pt x="2153" y="4052"/>
                  </a:lnTo>
                  <a:lnTo>
                    <a:pt x="2011" y="4055"/>
                  </a:lnTo>
                  <a:lnTo>
                    <a:pt x="1857" y="4052"/>
                  </a:lnTo>
                  <a:lnTo>
                    <a:pt x="1706" y="4043"/>
                  </a:lnTo>
                  <a:lnTo>
                    <a:pt x="1557" y="4030"/>
                  </a:lnTo>
                  <a:lnTo>
                    <a:pt x="1412" y="4010"/>
                  </a:lnTo>
                  <a:lnTo>
                    <a:pt x="1271" y="3984"/>
                  </a:lnTo>
                  <a:lnTo>
                    <a:pt x="1133" y="3954"/>
                  </a:lnTo>
                  <a:lnTo>
                    <a:pt x="1002" y="3918"/>
                  </a:lnTo>
                  <a:lnTo>
                    <a:pt x="875" y="3877"/>
                  </a:lnTo>
                  <a:lnTo>
                    <a:pt x="753" y="3832"/>
                  </a:lnTo>
                  <a:lnTo>
                    <a:pt x="639" y="3781"/>
                  </a:lnTo>
                  <a:lnTo>
                    <a:pt x="702" y="3837"/>
                  </a:lnTo>
                  <a:lnTo>
                    <a:pt x="773" y="3891"/>
                  </a:lnTo>
                  <a:lnTo>
                    <a:pt x="851" y="3941"/>
                  </a:lnTo>
                  <a:lnTo>
                    <a:pt x="937" y="3989"/>
                  </a:lnTo>
                  <a:lnTo>
                    <a:pt x="1032" y="4033"/>
                  </a:lnTo>
                  <a:lnTo>
                    <a:pt x="1132" y="4075"/>
                  </a:lnTo>
                  <a:lnTo>
                    <a:pt x="1239" y="4113"/>
                  </a:lnTo>
                  <a:lnTo>
                    <a:pt x="1352" y="4146"/>
                  </a:lnTo>
                  <a:lnTo>
                    <a:pt x="1470" y="4176"/>
                  </a:lnTo>
                  <a:lnTo>
                    <a:pt x="1593" y="4202"/>
                  </a:lnTo>
                  <a:lnTo>
                    <a:pt x="1720" y="4224"/>
                  </a:lnTo>
                  <a:lnTo>
                    <a:pt x="1851" y="4241"/>
                  </a:lnTo>
                  <a:lnTo>
                    <a:pt x="1985" y="4255"/>
                  </a:lnTo>
                  <a:lnTo>
                    <a:pt x="2121" y="4262"/>
                  </a:lnTo>
                  <a:lnTo>
                    <a:pt x="2262" y="4264"/>
                  </a:lnTo>
                  <a:lnTo>
                    <a:pt x="2396" y="4262"/>
                  </a:lnTo>
                  <a:lnTo>
                    <a:pt x="2527" y="4255"/>
                  </a:lnTo>
                  <a:lnTo>
                    <a:pt x="2657" y="4243"/>
                  </a:lnTo>
                  <a:lnTo>
                    <a:pt x="2782" y="4227"/>
                  </a:lnTo>
                  <a:lnTo>
                    <a:pt x="2906" y="4208"/>
                  </a:lnTo>
                  <a:lnTo>
                    <a:pt x="3023" y="4184"/>
                  </a:lnTo>
                  <a:lnTo>
                    <a:pt x="3138" y="4155"/>
                  </a:lnTo>
                  <a:lnTo>
                    <a:pt x="3248" y="4123"/>
                  </a:lnTo>
                  <a:lnTo>
                    <a:pt x="3352" y="4089"/>
                  </a:lnTo>
                  <a:lnTo>
                    <a:pt x="3452" y="4051"/>
                  </a:lnTo>
                  <a:lnTo>
                    <a:pt x="3544" y="4009"/>
                  </a:lnTo>
                  <a:lnTo>
                    <a:pt x="3631" y="3965"/>
                  </a:lnTo>
                  <a:lnTo>
                    <a:pt x="3711" y="3918"/>
                  </a:lnTo>
                  <a:lnTo>
                    <a:pt x="3783" y="3868"/>
                  </a:lnTo>
                  <a:lnTo>
                    <a:pt x="3847" y="3815"/>
                  </a:lnTo>
                  <a:lnTo>
                    <a:pt x="3904" y="3761"/>
                  </a:lnTo>
                  <a:lnTo>
                    <a:pt x="3952" y="3704"/>
                  </a:lnTo>
                  <a:lnTo>
                    <a:pt x="3990" y="3645"/>
                  </a:lnTo>
                  <a:lnTo>
                    <a:pt x="3966" y="3594"/>
                  </a:lnTo>
                  <a:lnTo>
                    <a:pt x="3934" y="3544"/>
                  </a:lnTo>
                  <a:lnTo>
                    <a:pt x="3895" y="3494"/>
                  </a:lnTo>
                  <a:lnTo>
                    <a:pt x="3847" y="3444"/>
                  </a:lnTo>
                  <a:close/>
                  <a:moveTo>
                    <a:pt x="611" y="2395"/>
                  </a:moveTo>
                  <a:lnTo>
                    <a:pt x="531" y="2448"/>
                  </a:lnTo>
                  <a:lnTo>
                    <a:pt x="462" y="2503"/>
                  </a:lnTo>
                  <a:lnTo>
                    <a:pt x="402" y="2558"/>
                  </a:lnTo>
                  <a:lnTo>
                    <a:pt x="350" y="2617"/>
                  </a:lnTo>
                  <a:lnTo>
                    <a:pt x="311" y="2676"/>
                  </a:lnTo>
                  <a:lnTo>
                    <a:pt x="281" y="2736"/>
                  </a:lnTo>
                  <a:lnTo>
                    <a:pt x="320" y="2795"/>
                  </a:lnTo>
                  <a:lnTo>
                    <a:pt x="369" y="2851"/>
                  </a:lnTo>
                  <a:lnTo>
                    <a:pt x="424" y="2905"/>
                  </a:lnTo>
                  <a:lnTo>
                    <a:pt x="489" y="2958"/>
                  </a:lnTo>
                  <a:lnTo>
                    <a:pt x="562" y="3008"/>
                  </a:lnTo>
                  <a:lnTo>
                    <a:pt x="642" y="3055"/>
                  </a:lnTo>
                  <a:lnTo>
                    <a:pt x="728" y="3100"/>
                  </a:lnTo>
                  <a:lnTo>
                    <a:pt x="821" y="3141"/>
                  </a:lnTo>
                  <a:lnTo>
                    <a:pt x="921" y="3180"/>
                  </a:lnTo>
                  <a:lnTo>
                    <a:pt x="1025" y="3215"/>
                  </a:lnTo>
                  <a:lnTo>
                    <a:pt x="1135" y="3247"/>
                  </a:lnTo>
                  <a:lnTo>
                    <a:pt x="1248" y="3274"/>
                  </a:lnTo>
                  <a:lnTo>
                    <a:pt x="1367" y="3298"/>
                  </a:lnTo>
                  <a:lnTo>
                    <a:pt x="1489" y="3317"/>
                  </a:lnTo>
                  <a:lnTo>
                    <a:pt x="1616" y="3334"/>
                  </a:lnTo>
                  <a:lnTo>
                    <a:pt x="1746" y="3346"/>
                  </a:lnTo>
                  <a:lnTo>
                    <a:pt x="1877" y="3352"/>
                  </a:lnTo>
                  <a:lnTo>
                    <a:pt x="2011" y="3355"/>
                  </a:lnTo>
                  <a:lnTo>
                    <a:pt x="2166" y="3352"/>
                  </a:lnTo>
                  <a:lnTo>
                    <a:pt x="2319" y="3342"/>
                  </a:lnTo>
                  <a:lnTo>
                    <a:pt x="2468" y="3327"/>
                  </a:lnTo>
                  <a:lnTo>
                    <a:pt x="2613" y="3305"/>
                  </a:lnTo>
                  <a:lnTo>
                    <a:pt x="2752" y="3278"/>
                  </a:lnTo>
                  <a:lnTo>
                    <a:pt x="2599" y="3281"/>
                  </a:lnTo>
                  <a:lnTo>
                    <a:pt x="2458" y="3280"/>
                  </a:lnTo>
                  <a:lnTo>
                    <a:pt x="2319" y="3272"/>
                  </a:lnTo>
                  <a:lnTo>
                    <a:pt x="2182" y="3260"/>
                  </a:lnTo>
                  <a:lnTo>
                    <a:pt x="2046" y="3244"/>
                  </a:lnTo>
                  <a:lnTo>
                    <a:pt x="1915" y="3221"/>
                  </a:lnTo>
                  <a:lnTo>
                    <a:pt x="1786" y="3195"/>
                  </a:lnTo>
                  <a:lnTo>
                    <a:pt x="1663" y="3165"/>
                  </a:lnTo>
                  <a:lnTo>
                    <a:pt x="1542" y="3130"/>
                  </a:lnTo>
                  <a:lnTo>
                    <a:pt x="1427" y="3091"/>
                  </a:lnTo>
                  <a:lnTo>
                    <a:pt x="1317" y="3047"/>
                  </a:lnTo>
                  <a:lnTo>
                    <a:pt x="1213" y="3001"/>
                  </a:lnTo>
                  <a:lnTo>
                    <a:pt x="1118" y="2951"/>
                  </a:lnTo>
                  <a:lnTo>
                    <a:pt x="1031" y="2898"/>
                  </a:lnTo>
                  <a:lnTo>
                    <a:pt x="951" y="2844"/>
                  </a:lnTo>
                  <a:lnTo>
                    <a:pt x="878" y="2786"/>
                  </a:lnTo>
                  <a:lnTo>
                    <a:pt x="813" y="2726"/>
                  </a:lnTo>
                  <a:lnTo>
                    <a:pt x="756" y="2664"/>
                  </a:lnTo>
                  <a:lnTo>
                    <a:pt x="708" y="2599"/>
                  </a:lnTo>
                  <a:lnTo>
                    <a:pt x="667" y="2533"/>
                  </a:lnTo>
                  <a:lnTo>
                    <a:pt x="636" y="2465"/>
                  </a:lnTo>
                  <a:lnTo>
                    <a:pt x="611" y="2395"/>
                  </a:lnTo>
                  <a:close/>
                  <a:moveTo>
                    <a:pt x="3897" y="1565"/>
                  </a:moveTo>
                  <a:lnTo>
                    <a:pt x="3848" y="1629"/>
                  </a:lnTo>
                  <a:lnTo>
                    <a:pt x="3791" y="1689"/>
                  </a:lnTo>
                  <a:lnTo>
                    <a:pt x="3728" y="1748"/>
                  </a:lnTo>
                  <a:lnTo>
                    <a:pt x="3655" y="1804"/>
                  </a:lnTo>
                  <a:lnTo>
                    <a:pt x="3577" y="1858"/>
                  </a:lnTo>
                  <a:lnTo>
                    <a:pt x="3491" y="1909"/>
                  </a:lnTo>
                  <a:lnTo>
                    <a:pt x="3397" y="1958"/>
                  </a:lnTo>
                  <a:lnTo>
                    <a:pt x="3293" y="2006"/>
                  </a:lnTo>
                  <a:lnTo>
                    <a:pt x="3183" y="2048"/>
                  </a:lnTo>
                  <a:lnTo>
                    <a:pt x="3068" y="2088"/>
                  </a:lnTo>
                  <a:lnTo>
                    <a:pt x="2948" y="2122"/>
                  </a:lnTo>
                  <a:lnTo>
                    <a:pt x="2824" y="2154"/>
                  </a:lnTo>
                  <a:lnTo>
                    <a:pt x="2696" y="2180"/>
                  </a:lnTo>
                  <a:lnTo>
                    <a:pt x="2565" y="2201"/>
                  </a:lnTo>
                  <a:lnTo>
                    <a:pt x="2429" y="2217"/>
                  </a:lnTo>
                  <a:lnTo>
                    <a:pt x="2292" y="2229"/>
                  </a:lnTo>
                  <a:lnTo>
                    <a:pt x="2153" y="2237"/>
                  </a:lnTo>
                  <a:lnTo>
                    <a:pt x="2011" y="2240"/>
                  </a:lnTo>
                  <a:lnTo>
                    <a:pt x="1853" y="2237"/>
                  </a:lnTo>
                  <a:lnTo>
                    <a:pt x="1696" y="2228"/>
                  </a:lnTo>
                  <a:lnTo>
                    <a:pt x="1544" y="2213"/>
                  </a:lnTo>
                  <a:lnTo>
                    <a:pt x="1394" y="2192"/>
                  </a:lnTo>
                  <a:lnTo>
                    <a:pt x="1248" y="2165"/>
                  </a:lnTo>
                  <a:lnTo>
                    <a:pt x="1108" y="2131"/>
                  </a:lnTo>
                  <a:lnTo>
                    <a:pt x="972" y="2094"/>
                  </a:lnTo>
                  <a:lnTo>
                    <a:pt x="1034" y="2151"/>
                  </a:lnTo>
                  <a:lnTo>
                    <a:pt x="1105" y="2204"/>
                  </a:lnTo>
                  <a:lnTo>
                    <a:pt x="1185" y="2255"/>
                  </a:lnTo>
                  <a:lnTo>
                    <a:pt x="1271" y="2303"/>
                  </a:lnTo>
                  <a:lnTo>
                    <a:pt x="1364" y="2349"/>
                  </a:lnTo>
                  <a:lnTo>
                    <a:pt x="1465" y="2389"/>
                  </a:lnTo>
                  <a:lnTo>
                    <a:pt x="1572" y="2429"/>
                  </a:lnTo>
                  <a:lnTo>
                    <a:pt x="1685" y="2462"/>
                  </a:lnTo>
                  <a:lnTo>
                    <a:pt x="1804" y="2494"/>
                  </a:lnTo>
                  <a:lnTo>
                    <a:pt x="1928" y="2519"/>
                  </a:lnTo>
                  <a:lnTo>
                    <a:pt x="2055" y="2540"/>
                  </a:lnTo>
                  <a:lnTo>
                    <a:pt x="2186" y="2558"/>
                  </a:lnTo>
                  <a:lnTo>
                    <a:pt x="2322" y="2570"/>
                  </a:lnTo>
                  <a:lnTo>
                    <a:pt x="2459" y="2580"/>
                  </a:lnTo>
                  <a:lnTo>
                    <a:pt x="2599" y="2581"/>
                  </a:lnTo>
                  <a:lnTo>
                    <a:pt x="2734" y="2580"/>
                  </a:lnTo>
                  <a:lnTo>
                    <a:pt x="2865" y="2572"/>
                  </a:lnTo>
                  <a:lnTo>
                    <a:pt x="2995" y="2560"/>
                  </a:lnTo>
                  <a:lnTo>
                    <a:pt x="3120" y="2545"/>
                  </a:lnTo>
                  <a:lnTo>
                    <a:pt x="3243" y="2525"/>
                  </a:lnTo>
                  <a:lnTo>
                    <a:pt x="3361" y="2501"/>
                  </a:lnTo>
                  <a:lnTo>
                    <a:pt x="3476" y="2472"/>
                  </a:lnTo>
                  <a:lnTo>
                    <a:pt x="3586" y="2441"/>
                  </a:lnTo>
                  <a:lnTo>
                    <a:pt x="3690" y="2406"/>
                  </a:lnTo>
                  <a:lnTo>
                    <a:pt x="3789" y="2368"/>
                  </a:lnTo>
                  <a:lnTo>
                    <a:pt x="3883" y="2326"/>
                  </a:lnTo>
                  <a:lnTo>
                    <a:pt x="3969" y="2282"/>
                  </a:lnTo>
                  <a:lnTo>
                    <a:pt x="4049" y="2235"/>
                  </a:lnTo>
                  <a:lnTo>
                    <a:pt x="4121" y="2186"/>
                  </a:lnTo>
                  <a:lnTo>
                    <a:pt x="4186" y="2133"/>
                  </a:lnTo>
                  <a:lnTo>
                    <a:pt x="4242" y="2079"/>
                  </a:lnTo>
                  <a:lnTo>
                    <a:pt x="4290" y="2021"/>
                  </a:lnTo>
                  <a:lnTo>
                    <a:pt x="4329" y="1962"/>
                  </a:lnTo>
                  <a:lnTo>
                    <a:pt x="4304" y="1909"/>
                  </a:lnTo>
                  <a:lnTo>
                    <a:pt x="4269" y="1857"/>
                  </a:lnTo>
                  <a:lnTo>
                    <a:pt x="4227" y="1804"/>
                  </a:lnTo>
                  <a:lnTo>
                    <a:pt x="4176" y="1753"/>
                  </a:lnTo>
                  <a:lnTo>
                    <a:pt x="4118" y="1704"/>
                  </a:lnTo>
                  <a:lnTo>
                    <a:pt x="4052" y="1656"/>
                  </a:lnTo>
                  <a:lnTo>
                    <a:pt x="3978" y="1609"/>
                  </a:lnTo>
                  <a:lnTo>
                    <a:pt x="3897" y="1565"/>
                  </a:lnTo>
                  <a:close/>
                  <a:moveTo>
                    <a:pt x="2011" y="257"/>
                  </a:moveTo>
                  <a:lnTo>
                    <a:pt x="1866" y="260"/>
                  </a:lnTo>
                  <a:lnTo>
                    <a:pt x="1725" y="268"/>
                  </a:lnTo>
                  <a:lnTo>
                    <a:pt x="1586" y="281"/>
                  </a:lnTo>
                  <a:lnTo>
                    <a:pt x="1450" y="299"/>
                  </a:lnTo>
                  <a:lnTo>
                    <a:pt x="1319" y="323"/>
                  </a:lnTo>
                  <a:lnTo>
                    <a:pt x="1192" y="352"/>
                  </a:lnTo>
                  <a:lnTo>
                    <a:pt x="1068" y="385"/>
                  </a:lnTo>
                  <a:lnTo>
                    <a:pt x="952" y="423"/>
                  </a:lnTo>
                  <a:lnTo>
                    <a:pt x="841" y="465"/>
                  </a:lnTo>
                  <a:lnTo>
                    <a:pt x="737" y="512"/>
                  </a:lnTo>
                  <a:lnTo>
                    <a:pt x="651" y="557"/>
                  </a:lnTo>
                  <a:lnTo>
                    <a:pt x="572" y="604"/>
                  </a:lnTo>
                  <a:lnTo>
                    <a:pt x="503" y="654"/>
                  </a:lnTo>
                  <a:lnTo>
                    <a:pt x="441" y="705"/>
                  </a:lnTo>
                  <a:lnTo>
                    <a:pt x="388" y="757"/>
                  </a:lnTo>
                  <a:lnTo>
                    <a:pt x="343" y="811"/>
                  </a:lnTo>
                  <a:lnTo>
                    <a:pt x="308" y="865"/>
                  </a:lnTo>
                  <a:lnTo>
                    <a:pt x="281" y="921"/>
                  </a:lnTo>
                  <a:lnTo>
                    <a:pt x="320" y="980"/>
                  </a:lnTo>
                  <a:lnTo>
                    <a:pt x="369" y="1036"/>
                  </a:lnTo>
                  <a:lnTo>
                    <a:pt x="424" y="1090"/>
                  </a:lnTo>
                  <a:lnTo>
                    <a:pt x="489" y="1143"/>
                  </a:lnTo>
                  <a:lnTo>
                    <a:pt x="562" y="1193"/>
                  </a:lnTo>
                  <a:lnTo>
                    <a:pt x="642" y="1239"/>
                  </a:lnTo>
                  <a:lnTo>
                    <a:pt x="728" y="1285"/>
                  </a:lnTo>
                  <a:lnTo>
                    <a:pt x="821" y="1325"/>
                  </a:lnTo>
                  <a:lnTo>
                    <a:pt x="921" y="1365"/>
                  </a:lnTo>
                  <a:lnTo>
                    <a:pt x="1025" y="1399"/>
                  </a:lnTo>
                  <a:lnTo>
                    <a:pt x="1135" y="1431"/>
                  </a:lnTo>
                  <a:lnTo>
                    <a:pt x="1248" y="1458"/>
                  </a:lnTo>
                  <a:lnTo>
                    <a:pt x="1367" y="1482"/>
                  </a:lnTo>
                  <a:lnTo>
                    <a:pt x="1489" y="1502"/>
                  </a:lnTo>
                  <a:lnTo>
                    <a:pt x="1616" y="1519"/>
                  </a:lnTo>
                  <a:lnTo>
                    <a:pt x="1746" y="1529"/>
                  </a:lnTo>
                  <a:lnTo>
                    <a:pt x="1877" y="1537"/>
                  </a:lnTo>
                  <a:lnTo>
                    <a:pt x="2011" y="1540"/>
                  </a:lnTo>
                  <a:lnTo>
                    <a:pt x="2145" y="1537"/>
                  </a:lnTo>
                  <a:lnTo>
                    <a:pt x="2277" y="1529"/>
                  </a:lnTo>
                  <a:lnTo>
                    <a:pt x="2405" y="1519"/>
                  </a:lnTo>
                  <a:lnTo>
                    <a:pt x="2531" y="1502"/>
                  </a:lnTo>
                  <a:lnTo>
                    <a:pt x="2654" y="1482"/>
                  </a:lnTo>
                  <a:lnTo>
                    <a:pt x="2773" y="1458"/>
                  </a:lnTo>
                  <a:lnTo>
                    <a:pt x="2887" y="1431"/>
                  </a:lnTo>
                  <a:lnTo>
                    <a:pt x="2998" y="1399"/>
                  </a:lnTo>
                  <a:lnTo>
                    <a:pt x="3102" y="1365"/>
                  </a:lnTo>
                  <a:lnTo>
                    <a:pt x="3201" y="1325"/>
                  </a:lnTo>
                  <a:lnTo>
                    <a:pt x="3293" y="1285"/>
                  </a:lnTo>
                  <a:lnTo>
                    <a:pt x="3381" y="1239"/>
                  </a:lnTo>
                  <a:lnTo>
                    <a:pt x="3459" y="1193"/>
                  </a:lnTo>
                  <a:lnTo>
                    <a:pt x="3532" y="1143"/>
                  </a:lnTo>
                  <a:lnTo>
                    <a:pt x="3596" y="1090"/>
                  </a:lnTo>
                  <a:lnTo>
                    <a:pt x="3654" y="1036"/>
                  </a:lnTo>
                  <a:lnTo>
                    <a:pt x="3700" y="980"/>
                  </a:lnTo>
                  <a:lnTo>
                    <a:pt x="3740" y="921"/>
                  </a:lnTo>
                  <a:lnTo>
                    <a:pt x="3714" y="865"/>
                  </a:lnTo>
                  <a:lnTo>
                    <a:pt x="3678" y="811"/>
                  </a:lnTo>
                  <a:lnTo>
                    <a:pt x="3633" y="757"/>
                  </a:lnTo>
                  <a:lnTo>
                    <a:pt x="3580" y="705"/>
                  </a:lnTo>
                  <a:lnTo>
                    <a:pt x="3518" y="654"/>
                  </a:lnTo>
                  <a:lnTo>
                    <a:pt x="3449" y="604"/>
                  </a:lnTo>
                  <a:lnTo>
                    <a:pt x="3372" y="557"/>
                  </a:lnTo>
                  <a:lnTo>
                    <a:pt x="3286" y="512"/>
                  </a:lnTo>
                  <a:lnTo>
                    <a:pt x="3180" y="465"/>
                  </a:lnTo>
                  <a:lnTo>
                    <a:pt x="3070" y="423"/>
                  </a:lnTo>
                  <a:lnTo>
                    <a:pt x="2952" y="385"/>
                  </a:lnTo>
                  <a:lnTo>
                    <a:pt x="2830" y="352"/>
                  </a:lnTo>
                  <a:lnTo>
                    <a:pt x="2702" y="323"/>
                  </a:lnTo>
                  <a:lnTo>
                    <a:pt x="2571" y="299"/>
                  </a:lnTo>
                  <a:lnTo>
                    <a:pt x="2435" y="281"/>
                  </a:lnTo>
                  <a:lnTo>
                    <a:pt x="2296" y="268"/>
                  </a:lnTo>
                  <a:lnTo>
                    <a:pt x="2154" y="260"/>
                  </a:lnTo>
                  <a:lnTo>
                    <a:pt x="2011" y="257"/>
                  </a:lnTo>
                  <a:close/>
                  <a:moveTo>
                    <a:pt x="2011" y="0"/>
                  </a:moveTo>
                  <a:lnTo>
                    <a:pt x="2011" y="0"/>
                  </a:lnTo>
                  <a:lnTo>
                    <a:pt x="2153" y="4"/>
                  </a:lnTo>
                  <a:lnTo>
                    <a:pt x="2292" y="11"/>
                  </a:lnTo>
                  <a:lnTo>
                    <a:pt x="2429" y="23"/>
                  </a:lnTo>
                  <a:lnTo>
                    <a:pt x="2565" y="40"/>
                  </a:lnTo>
                  <a:lnTo>
                    <a:pt x="2696" y="61"/>
                  </a:lnTo>
                  <a:lnTo>
                    <a:pt x="2824" y="87"/>
                  </a:lnTo>
                  <a:lnTo>
                    <a:pt x="2948" y="118"/>
                  </a:lnTo>
                  <a:lnTo>
                    <a:pt x="3068" y="153"/>
                  </a:lnTo>
                  <a:lnTo>
                    <a:pt x="3183" y="192"/>
                  </a:lnTo>
                  <a:lnTo>
                    <a:pt x="3293" y="234"/>
                  </a:lnTo>
                  <a:lnTo>
                    <a:pt x="3397" y="283"/>
                  </a:lnTo>
                  <a:lnTo>
                    <a:pt x="3494" y="332"/>
                  </a:lnTo>
                  <a:lnTo>
                    <a:pt x="3583" y="387"/>
                  </a:lnTo>
                  <a:lnTo>
                    <a:pt x="3664" y="443"/>
                  </a:lnTo>
                  <a:lnTo>
                    <a:pt x="3738" y="502"/>
                  </a:lnTo>
                  <a:lnTo>
                    <a:pt x="3803" y="563"/>
                  </a:lnTo>
                  <a:lnTo>
                    <a:pt x="3860" y="627"/>
                  </a:lnTo>
                  <a:lnTo>
                    <a:pt x="3909" y="692"/>
                  </a:lnTo>
                  <a:lnTo>
                    <a:pt x="3949" y="760"/>
                  </a:lnTo>
                  <a:lnTo>
                    <a:pt x="3980" y="829"/>
                  </a:lnTo>
                  <a:lnTo>
                    <a:pt x="4002" y="900"/>
                  </a:lnTo>
                  <a:lnTo>
                    <a:pt x="4016" y="972"/>
                  </a:lnTo>
                  <a:lnTo>
                    <a:pt x="4020" y="1046"/>
                  </a:lnTo>
                  <a:lnTo>
                    <a:pt x="4020" y="1194"/>
                  </a:lnTo>
                  <a:lnTo>
                    <a:pt x="4017" y="1265"/>
                  </a:lnTo>
                  <a:lnTo>
                    <a:pt x="4005" y="1333"/>
                  </a:lnTo>
                  <a:lnTo>
                    <a:pt x="4099" y="1384"/>
                  </a:lnTo>
                  <a:lnTo>
                    <a:pt x="4185" y="1437"/>
                  </a:lnTo>
                  <a:lnTo>
                    <a:pt x="4263" y="1493"/>
                  </a:lnTo>
                  <a:lnTo>
                    <a:pt x="4335" y="1550"/>
                  </a:lnTo>
                  <a:lnTo>
                    <a:pt x="4399" y="1611"/>
                  </a:lnTo>
                  <a:lnTo>
                    <a:pt x="4453" y="1674"/>
                  </a:lnTo>
                  <a:lnTo>
                    <a:pt x="4501" y="1739"/>
                  </a:lnTo>
                  <a:lnTo>
                    <a:pt x="4539" y="1805"/>
                  </a:lnTo>
                  <a:lnTo>
                    <a:pt x="4571" y="1875"/>
                  </a:lnTo>
                  <a:lnTo>
                    <a:pt x="4592" y="1944"/>
                  </a:lnTo>
                  <a:lnTo>
                    <a:pt x="4605" y="2015"/>
                  </a:lnTo>
                  <a:lnTo>
                    <a:pt x="4610" y="2088"/>
                  </a:lnTo>
                  <a:lnTo>
                    <a:pt x="4610" y="2237"/>
                  </a:lnTo>
                  <a:lnTo>
                    <a:pt x="4604" y="2314"/>
                  </a:lnTo>
                  <a:lnTo>
                    <a:pt x="4589" y="2391"/>
                  </a:lnTo>
                  <a:lnTo>
                    <a:pt x="4565" y="2466"/>
                  </a:lnTo>
                  <a:lnTo>
                    <a:pt x="4529" y="2539"/>
                  </a:lnTo>
                  <a:lnTo>
                    <a:pt x="4483" y="2610"/>
                  </a:lnTo>
                  <a:lnTo>
                    <a:pt x="4429" y="2679"/>
                  </a:lnTo>
                  <a:lnTo>
                    <a:pt x="4366" y="2746"/>
                  </a:lnTo>
                  <a:lnTo>
                    <a:pt x="4293" y="2809"/>
                  </a:lnTo>
                  <a:lnTo>
                    <a:pt x="4212" y="2871"/>
                  </a:lnTo>
                  <a:lnTo>
                    <a:pt x="4120" y="2928"/>
                  </a:lnTo>
                  <a:lnTo>
                    <a:pt x="4020" y="2982"/>
                  </a:lnTo>
                  <a:lnTo>
                    <a:pt x="4020" y="3010"/>
                  </a:lnTo>
                  <a:lnTo>
                    <a:pt x="4017" y="3082"/>
                  </a:lnTo>
                  <a:lnTo>
                    <a:pt x="4004" y="3151"/>
                  </a:lnTo>
                  <a:lnTo>
                    <a:pt x="3983" y="3221"/>
                  </a:lnTo>
                  <a:lnTo>
                    <a:pt x="4049" y="3283"/>
                  </a:lnTo>
                  <a:lnTo>
                    <a:pt x="4108" y="3346"/>
                  </a:lnTo>
                  <a:lnTo>
                    <a:pt x="4157" y="3413"/>
                  </a:lnTo>
                  <a:lnTo>
                    <a:pt x="4198" y="3482"/>
                  </a:lnTo>
                  <a:lnTo>
                    <a:pt x="4230" y="3551"/>
                  </a:lnTo>
                  <a:lnTo>
                    <a:pt x="4253" y="3624"/>
                  </a:lnTo>
                  <a:lnTo>
                    <a:pt x="4268" y="3696"/>
                  </a:lnTo>
                  <a:lnTo>
                    <a:pt x="4272" y="3770"/>
                  </a:lnTo>
                  <a:lnTo>
                    <a:pt x="4272" y="3920"/>
                  </a:lnTo>
                  <a:lnTo>
                    <a:pt x="4268" y="3994"/>
                  </a:lnTo>
                  <a:lnTo>
                    <a:pt x="4254" y="4066"/>
                  </a:lnTo>
                  <a:lnTo>
                    <a:pt x="4231" y="4137"/>
                  </a:lnTo>
                  <a:lnTo>
                    <a:pt x="4200" y="4206"/>
                  </a:lnTo>
                  <a:lnTo>
                    <a:pt x="4159" y="4273"/>
                  </a:lnTo>
                  <a:lnTo>
                    <a:pt x="4111" y="4339"/>
                  </a:lnTo>
                  <a:lnTo>
                    <a:pt x="4053" y="4403"/>
                  </a:lnTo>
                  <a:lnTo>
                    <a:pt x="3989" y="4464"/>
                  </a:lnTo>
                  <a:lnTo>
                    <a:pt x="3915" y="4523"/>
                  </a:lnTo>
                  <a:lnTo>
                    <a:pt x="3835" y="4579"/>
                  </a:lnTo>
                  <a:lnTo>
                    <a:pt x="3746" y="4632"/>
                  </a:lnTo>
                  <a:lnTo>
                    <a:pt x="3648" y="4683"/>
                  </a:lnTo>
                  <a:lnTo>
                    <a:pt x="3544" y="4730"/>
                  </a:lnTo>
                  <a:lnTo>
                    <a:pt x="3433" y="4774"/>
                  </a:lnTo>
                  <a:lnTo>
                    <a:pt x="3319" y="4813"/>
                  </a:lnTo>
                  <a:lnTo>
                    <a:pt x="3198" y="4848"/>
                  </a:lnTo>
                  <a:lnTo>
                    <a:pt x="3075" y="4878"/>
                  </a:lnTo>
                  <a:lnTo>
                    <a:pt x="2946" y="4904"/>
                  </a:lnTo>
                  <a:lnTo>
                    <a:pt x="2815" y="4926"/>
                  </a:lnTo>
                  <a:lnTo>
                    <a:pt x="2679" y="4943"/>
                  </a:lnTo>
                  <a:lnTo>
                    <a:pt x="2542" y="4955"/>
                  </a:lnTo>
                  <a:lnTo>
                    <a:pt x="2403" y="4962"/>
                  </a:lnTo>
                  <a:lnTo>
                    <a:pt x="2262" y="4964"/>
                  </a:lnTo>
                  <a:lnTo>
                    <a:pt x="2120" y="4962"/>
                  </a:lnTo>
                  <a:lnTo>
                    <a:pt x="1981" y="4955"/>
                  </a:lnTo>
                  <a:lnTo>
                    <a:pt x="1842" y="4943"/>
                  </a:lnTo>
                  <a:lnTo>
                    <a:pt x="1708" y="4926"/>
                  </a:lnTo>
                  <a:lnTo>
                    <a:pt x="1577" y="4904"/>
                  </a:lnTo>
                  <a:lnTo>
                    <a:pt x="1449" y="4878"/>
                  </a:lnTo>
                  <a:lnTo>
                    <a:pt x="1325" y="4848"/>
                  </a:lnTo>
                  <a:lnTo>
                    <a:pt x="1204" y="4813"/>
                  </a:lnTo>
                  <a:lnTo>
                    <a:pt x="1090" y="4774"/>
                  </a:lnTo>
                  <a:lnTo>
                    <a:pt x="979" y="4730"/>
                  </a:lnTo>
                  <a:lnTo>
                    <a:pt x="874" y="4683"/>
                  </a:lnTo>
                  <a:lnTo>
                    <a:pt x="777" y="4632"/>
                  </a:lnTo>
                  <a:lnTo>
                    <a:pt x="688" y="4579"/>
                  </a:lnTo>
                  <a:lnTo>
                    <a:pt x="607" y="4523"/>
                  </a:lnTo>
                  <a:lnTo>
                    <a:pt x="534" y="4464"/>
                  </a:lnTo>
                  <a:lnTo>
                    <a:pt x="470" y="4403"/>
                  </a:lnTo>
                  <a:lnTo>
                    <a:pt x="412" y="4339"/>
                  </a:lnTo>
                  <a:lnTo>
                    <a:pt x="364" y="4273"/>
                  </a:lnTo>
                  <a:lnTo>
                    <a:pt x="323" y="4206"/>
                  </a:lnTo>
                  <a:lnTo>
                    <a:pt x="292" y="4137"/>
                  </a:lnTo>
                  <a:lnTo>
                    <a:pt x="269" y="4066"/>
                  </a:lnTo>
                  <a:lnTo>
                    <a:pt x="255" y="3994"/>
                  </a:lnTo>
                  <a:lnTo>
                    <a:pt x="251" y="3920"/>
                  </a:lnTo>
                  <a:lnTo>
                    <a:pt x="251" y="3770"/>
                  </a:lnTo>
                  <a:lnTo>
                    <a:pt x="255" y="3699"/>
                  </a:lnTo>
                  <a:lnTo>
                    <a:pt x="269" y="3628"/>
                  </a:lnTo>
                  <a:lnTo>
                    <a:pt x="290" y="3560"/>
                  </a:lnTo>
                  <a:lnTo>
                    <a:pt x="224" y="3499"/>
                  </a:lnTo>
                  <a:lnTo>
                    <a:pt x="165" y="3434"/>
                  </a:lnTo>
                  <a:lnTo>
                    <a:pt x="115" y="3367"/>
                  </a:lnTo>
                  <a:lnTo>
                    <a:pt x="74" y="3299"/>
                  </a:lnTo>
                  <a:lnTo>
                    <a:pt x="43" y="3230"/>
                  </a:lnTo>
                  <a:lnTo>
                    <a:pt x="19" y="3158"/>
                  </a:lnTo>
                  <a:lnTo>
                    <a:pt x="5" y="3085"/>
                  </a:lnTo>
                  <a:lnTo>
                    <a:pt x="0" y="3010"/>
                  </a:lnTo>
                  <a:lnTo>
                    <a:pt x="0" y="2862"/>
                  </a:lnTo>
                  <a:lnTo>
                    <a:pt x="5" y="2783"/>
                  </a:lnTo>
                  <a:lnTo>
                    <a:pt x="22" y="2708"/>
                  </a:lnTo>
                  <a:lnTo>
                    <a:pt x="46" y="2632"/>
                  </a:lnTo>
                  <a:lnTo>
                    <a:pt x="82" y="2558"/>
                  </a:lnTo>
                  <a:lnTo>
                    <a:pt x="126" y="2487"/>
                  </a:lnTo>
                  <a:lnTo>
                    <a:pt x="181" y="2420"/>
                  </a:lnTo>
                  <a:lnTo>
                    <a:pt x="245" y="2353"/>
                  </a:lnTo>
                  <a:lnTo>
                    <a:pt x="317" y="2288"/>
                  </a:lnTo>
                  <a:lnTo>
                    <a:pt x="399" y="2228"/>
                  </a:lnTo>
                  <a:lnTo>
                    <a:pt x="491" y="2171"/>
                  </a:lnTo>
                  <a:lnTo>
                    <a:pt x="589" y="2115"/>
                  </a:lnTo>
                  <a:lnTo>
                    <a:pt x="589" y="2088"/>
                  </a:lnTo>
                  <a:lnTo>
                    <a:pt x="590" y="2057"/>
                  </a:lnTo>
                  <a:lnTo>
                    <a:pt x="595" y="2023"/>
                  </a:lnTo>
                  <a:lnTo>
                    <a:pt x="599" y="1985"/>
                  </a:lnTo>
                  <a:lnTo>
                    <a:pt x="607" y="1950"/>
                  </a:lnTo>
                  <a:lnTo>
                    <a:pt x="513" y="1899"/>
                  </a:lnTo>
                  <a:lnTo>
                    <a:pt x="426" y="1846"/>
                  </a:lnTo>
                  <a:lnTo>
                    <a:pt x="347" y="1790"/>
                  </a:lnTo>
                  <a:lnTo>
                    <a:pt x="277" y="1733"/>
                  </a:lnTo>
                  <a:lnTo>
                    <a:pt x="213" y="1671"/>
                  </a:lnTo>
                  <a:lnTo>
                    <a:pt x="157" y="1609"/>
                  </a:lnTo>
                  <a:lnTo>
                    <a:pt x="111" y="1544"/>
                  </a:lnTo>
                  <a:lnTo>
                    <a:pt x="71" y="1476"/>
                  </a:lnTo>
                  <a:lnTo>
                    <a:pt x="40" y="1408"/>
                  </a:lnTo>
                  <a:lnTo>
                    <a:pt x="19" y="1339"/>
                  </a:lnTo>
                  <a:lnTo>
                    <a:pt x="5" y="1267"/>
                  </a:lnTo>
                  <a:lnTo>
                    <a:pt x="0" y="1194"/>
                  </a:lnTo>
                  <a:lnTo>
                    <a:pt x="0" y="1046"/>
                  </a:lnTo>
                  <a:lnTo>
                    <a:pt x="5" y="972"/>
                  </a:lnTo>
                  <a:lnTo>
                    <a:pt x="19" y="900"/>
                  </a:lnTo>
                  <a:lnTo>
                    <a:pt x="41" y="829"/>
                  </a:lnTo>
                  <a:lnTo>
                    <a:pt x="73" y="760"/>
                  </a:lnTo>
                  <a:lnTo>
                    <a:pt x="112" y="692"/>
                  </a:lnTo>
                  <a:lnTo>
                    <a:pt x="162" y="627"/>
                  </a:lnTo>
                  <a:lnTo>
                    <a:pt x="218" y="563"/>
                  </a:lnTo>
                  <a:lnTo>
                    <a:pt x="284" y="502"/>
                  </a:lnTo>
                  <a:lnTo>
                    <a:pt x="356" y="443"/>
                  </a:lnTo>
                  <a:lnTo>
                    <a:pt x="438" y="387"/>
                  </a:lnTo>
                  <a:lnTo>
                    <a:pt x="527" y="332"/>
                  </a:lnTo>
                  <a:lnTo>
                    <a:pt x="623" y="283"/>
                  </a:lnTo>
                  <a:lnTo>
                    <a:pt x="729" y="234"/>
                  </a:lnTo>
                  <a:lnTo>
                    <a:pt x="839" y="192"/>
                  </a:lnTo>
                  <a:lnTo>
                    <a:pt x="954" y="153"/>
                  </a:lnTo>
                  <a:lnTo>
                    <a:pt x="1073" y="118"/>
                  </a:lnTo>
                  <a:lnTo>
                    <a:pt x="1198" y="87"/>
                  </a:lnTo>
                  <a:lnTo>
                    <a:pt x="1326" y="61"/>
                  </a:lnTo>
                  <a:lnTo>
                    <a:pt x="1458" y="40"/>
                  </a:lnTo>
                  <a:lnTo>
                    <a:pt x="1592" y="23"/>
                  </a:lnTo>
                  <a:lnTo>
                    <a:pt x="1729" y="11"/>
                  </a:lnTo>
                  <a:lnTo>
                    <a:pt x="1869" y="4"/>
                  </a:lnTo>
                  <a:lnTo>
                    <a:pt x="2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8" name="object 6">
            <a:extLst>
              <a:ext uri="{FF2B5EF4-FFF2-40B4-BE49-F238E27FC236}">
                <a16:creationId xmlns:a16="http://schemas.microsoft.com/office/drawing/2014/main" id="{18C3E1F7-CEE7-4B92-827E-BB263F37A459}"/>
              </a:ext>
            </a:extLst>
          </p:cNvPr>
          <p:cNvSpPr/>
          <p:nvPr/>
        </p:nvSpPr>
        <p:spPr>
          <a:xfrm>
            <a:off x="9363456" y="2542032"/>
            <a:ext cx="2377440" cy="960120"/>
          </a:xfrm>
          <a:custGeom>
            <a:avLst/>
            <a:gdLst/>
            <a:ahLst/>
            <a:cxnLst/>
            <a:rect l="l" t="t" r="r" b="b"/>
            <a:pathLst>
              <a:path w="6529070" h="5710555">
                <a:moveTo>
                  <a:pt x="6528816" y="0"/>
                </a:moveTo>
                <a:lnTo>
                  <a:pt x="0" y="0"/>
                </a:lnTo>
                <a:lnTo>
                  <a:pt x="0" y="5710426"/>
                </a:lnTo>
                <a:lnTo>
                  <a:pt x="6528816" y="5710426"/>
                </a:lnTo>
                <a:lnTo>
                  <a:pt x="6528816" y="0"/>
                </a:lnTo>
                <a:close/>
              </a:path>
            </a:pathLst>
          </a:custGeom>
          <a:solidFill>
            <a:schemeClr val="bg2">
              <a:lumMod val="25000"/>
              <a:alpha val="10195"/>
            </a:schemeClr>
          </a:solidFill>
          <a:scene3d>
            <a:camera prst="orthographicFront"/>
            <a:lightRig rig="threePt" dir="t"/>
          </a:scene3d>
          <a:sp3d>
            <a:bevelT prst="relaxedInset"/>
          </a:sp3d>
        </p:spPr>
        <p:txBody>
          <a:bodyPr wrap="square" lIns="0" tIns="0" rIns="0" bIns="0" rtlCol="0"/>
          <a:lstStyle/>
          <a:p>
            <a:endParaRPr sz="1050" i="1" dirty="0">
              <a:ea typeface="Verdana" panose="020B0604030504040204" pitchFamily="34" charset="0"/>
            </a:endParaRPr>
          </a:p>
        </p:txBody>
      </p:sp>
      <p:cxnSp>
        <p:nvCxnSpPr>
          <p:cNvPr id="109" name="Straight Connector 108">
            <a:extLst>
              <a:ext uri="{FF2B5EF4-FFF2-40B4-BE49-F238E27FC236}">
                <a16:creationId xmlns:a16="http://schemas.microsoft.com/office/drawing/2014/main" id="{0A5CAAED-745E-4FA1-AC54-4ECF72D190BB}"/>
              </a:ext>
            </a:extLst>
          </p:cNvPr>
          <p:cNvCxnSpPr/>
          <p:nvPr/>
        </p:nvCxnSpPr>
        <p:spPr>
          <a:xfrm>
            <a:off x="10652760" y="2936152"/>
            <a:ext cx="0" cy="48026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object 12">
            <a:extLst>
              <a:ext uri="{FF2B5EF4-FFF2-40B4-BE49-F238E27FC236}">
                <a16:creationId xmlns:a16="http://schemas.microsoft.com/office/drawing/2014/main" id="{D63070EE-3292-49EC-8CCD-4BD71B4A2FAE}"/>
              </a:ext>
            </a:extLst>
          </p:cNvPr>
          <p:cNvSpPr txBox="1"/>
          <p:nvPr/>
        </p:nvSpPr>
        <p:spPr>
          <a:xfrm>
            <a:off x="10073571" y="2625833"/>
            <a:ext cx="1354153" cy="241733"/>
          </a:xfrm>
          <a:prstGeom prst="rect">
            <a:avLst/>
          </a:prstGeom>
        </p:spPr>
        <p:txBody>
          <a:bodyPr vert="horz" wrap="square" lIns="0" tIns="13335" rIns="0" bIns="0" rtlCol="0">
            <a:spAutoFit/>
          </a:bodyPr>
          <a:lstStyle/>
          <a:p>
            <a:pPr algn="ctr">
              <a:lnSpc>
                <a:spcPct val="100000"/>
              </a:lnSpc>
              <a:spcBef>
                <a:spcPts val="105"/>
              </a:spcBef>
            </a:pPr>
            <a:r>
              <a:rPr lang="en-US" sz="1100" b="1" spc="-5" dirty="0">
                <a:solidFill>
                  <a:schemeClr val="accent1">
                    <a:lumMod val="75000"/>
                  </a:schemeClr>
                </a:solidFill>
                <a:ea typeface="Verdana" panose="020B0604030504040204" pitchFamily="34" charset="0"/>
                <a:cs typeface="Calibri"/>
              </a:rPr>
              <a:t>Branch Network</a:t>
            </a:r>
          </a:p>
          <a:p>
            <a:pPr algn="ctr">
              <a:lnSpc>
                <a:spcPct val="100000"/>
              </a:lnSpc>
              <a:spcBef>
                <a:spcPts val="105"/>
              </a:spcBef>
            </a:pPr>
            <a:endParaRPr sz="300" dirty="0">
              <a:solidFill>
                <a:schemeClr val="accent1">
                  <a:lumMod val="75000"/>
                </a:schemeClr>
              </a:solidFill>
              <a:ea typeface="Verdana" panose="020B0604030504040204" pitchFamily="34" charset="0"/>
              <a:cs typeface="Calibri"/>
            </a:endParaRPr>
          </a:p>
        </p:txBody>
      </p:sp>
      <p:sp>
        <p:nvSpPr>
          <p:cNvPr id="111" name="TextBox 110">
            <a:extLst>
              <a:ext uri="{FF2B5EF4-FFF2-40B4-BE49-F238E27FC236}">
                <a16:creationId xmlns:a16="http://schemas.microsoft.com/office/drawing/2014/main" id="{993F5118-5527-40C7-AC8A-AB88AD1CDCE8}"/>
              </a:ext>
            </a:extLst>
          </p:cNvPr>
          <p:cNvSpPr txBox="1"/>
          <p:nvPr/>
        </p:nvSpPr>
        <p:spPr>
          <a:xfrm>
            <a:off x="9360025" y="3076147"/>
            <a:ext cx="1220369" cy="415498"/>
          </a:xfrm>
          <a:prstGeom prst="rect">
            <a:avLst/>
          </a:prstGeom>
          <a:noFill/>
        </p:spPr>
        <p:txBody>
          <a:bodyPr wrap="square" rtlCol="0">
            <a:spAutoFit/>
          </a:bodyPr>
          <a:lstStyle/>
          <a:p>
            <a:pPr algn="ctr"/>
            <a:r>
              <a:rPr lang="en-US" sz="1050" b="1" dirty="0">
                <a:solidFill>
                  <a:schemeClr val="accent1">
                    <a:lumMod val="75000"/>
                  </a:schemeClr>
                </a:solidFill>
                <a:ea typeface="Verdana" panose="020B0604030504040204" pitchFamily="34" charset="0"/>
              </a:rPr>
              <a:t>20 Branches 2016</a:t>
            </a:r>
          </a:p>
        </p:txBody>
      </p:sp>
      <p:sp>
        <p:nvSpPr>
          <p:cNvPr id="112" name="TextBox 111">
            <a:extLst>
              <a:ext uri="{FF2B5EF4-FFF2-40B4-BE49-F238E27FC236}">
                <a16:creationId xmlns:a16="http://schemas.microsoft.com/office/drawing/2014/main" id="{0A63507D-C11A-45A9-BF8D-F59E7C944941}"/>
              </a:ext>
            </a:extLst>
          </p:cNvPr>
          <p:cNvSpPr txBox="1"/>
          <p:nvPr/>
        </p:nvSpPr>
        <p:spPr>
          <a:xfrm>
            <a:off x="10691859" y="3048407"/>
            <a:ext cx="1147886" cy="415498"/>
          </a:xfrm>
          <a:prstGeom prst="rect">
            <a:avLst/>
          </a:prstGeom>
          <a:noFill/>
        </p:spPr>
        <p:txBody>
          <a:bodyPr wrap="square" rtlCol="0">
            <a:spAutoFit/>
          </a:bodyPr>
          <a:lstStyle/>
          <a:p>
            <a:r>
              <a:rPr lang="en-US" sz="1050" b="1" dirty="0">
                <a:solidFill>
                  <a:schemeClr val="accent1">
                    <a:lumMod val="75000"/>
                  </a:schemeClr>
                </a:solidFill>
                <a:ea typeface="Verdana" panose="020B0604030504040204" pitchFamily="34" charset="0"/>
              </a:rPr>
              <a:t>37 Branches </a:t>
            </a:r>
          </a:p>
          <a:p>
            <a:r>
              <a:rPr lang="en-US" sz="1050" b="1" dirty="0">
                <a:solidFill>
                  <a:schemeClr val="accent1">
                    <a:lumMod val="75000"/>
                  </a:schemeClr>
                </a:solidFill>
                <a:ea typeface="Verdana" panose="020B0604030504040204" pitchFamily="34" charset="0"/>
              </a:rPr>
              <a:t>     2021</a:t>
            </a:r>
          </a:p>
        </p:txBody>
      </p:sp>
      <p:pic>
        <p:nvPicPr>
          <p:cNvPr id="113" name="Graphic 112" descr="Court">
            <a:extLst>
              <a:ext uri="{FF2B5EF4-FFF2-40B4-BE49-F238E27FC236}">
                <a16:creationId xmlns:a16="http://schemas.microsoft.com/office/drawing/2014/main" id="{A0F5F03D-D0BD-44A2-BE84-8D810F1B3CC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16370" y="2547482"/>
            <a:ext cx="550890" cy="550890"/>
          </a:xfrm>
          <a:prstGeom prst="rect">
            <a:avLst/>
          </a:prstGeom>
        </p:spPr>
      </p:pic>
      <p:graphicFrame>
        <p:nvGraphicFramePr>
          <p:cNvPr id="85" name="Chart 84">
            <a:extLst>
              <a:ext uri="{FF2B5EF4-FFF2-40B4-BE49-F238E27FC236}">
                <a16:creationId xmlns:a16="http://schemas.microsoft.com/office/drawing/2014/main" id="{3448C602-5A97-47C5-BB2A-803D1461B0E8}"/>
              </a:ext>
            </a:extLst>
          </p:cNvPr>
          <p:cNvGraphicFramePr>
            <a:graphicFrameLocks/>
          </p:cNvGraphicFramePr>
          <p:nvPr>
            <p:extLst/>
          </p:nvPr>
        </p:nvGraphicFramePr>
        <p:xfrm>
          <a:off x="65723" y="4105539"/>
          <a:ext cx="5905500" cy="2473462"/>
        </p:xfrm>
        <a:graphic>
          <a:graphicData uri="http://schemas.openxmlformats.org/drawingml/2006/chart">
            <c:chart xmlns:c="http://schemas.openxmlformats.org/drawingml/2006/chart" xmlns:r="http://schemas.openxmlformats.org/officeDocument/2006/relationships" r:id="rId11"/>
          </a:graphicData>
        </a:graphic>
      </p:graphicFrame>
      <p:sp>
        <p:nvSpPr>
          <p:cNvPr id="61" name="TextBox 60">
            <a:extLst>
              <a:ext uri="{FF2B5EF4-FFF2-40B4-BE49-F238E27FC236}">
                <a16:creationId xmlns:a16="http://schemas.microsoft.com/office/drawing/2014/main" id="{BA539ACA-B1CD-4A6C-BD9D-0657C0D1EBCD}"/>
              </a:ext>
            </a:extLst>
          </p:cNvPr>
          <p:cNvSpPr txBox="1"/>
          <p:nvPr/>
        </p:nvSpPr>
        <p:spPr>
          <a:xfrm>
            <a:off x="6574520" y="6329615"/>
            <a:ext cx="3553928" cy="230832"/>
          </a:xfrm>
          <a:prstGeom prst="rect">
            <a:avLst/>
          </a:prstGeom>
          <a:noFill/>
        </p:spPr>
        <p:txBody>
          <a:bodyPr wrap="square" rtlCol="0">
            <a:spAutoFit/>
          </a:bodyPr>
          <a:lstStyle>
            <a:defPPr>
              <a:defRPr lang="en-US"/>
            </a:defPPr>
            <a:lvl1pPr>
              <a:defRPr sz="900" i="1">
                <a:solidFill>
                  <a:schemeClr val="accent1">
                    <a:lumMod val="75000"/>
                  </a:schemeClr>
                </a:solidFill>
                <a:latin typeface="+mn-lt"/>
                <a:ea typeface="Verdana" panose="020B0604030504040204" pitchFamily="34" charset="0"/>
              </a:defRPr>
            </a:lvl1pPr>
          </a:lstStyle>
          <a:p>
            <a:r>
              <a:rPr lang="en-US" dirty="0"/>
              <a:t>Incremental market share from 2018-21 based on </a:t>
            </a:r>
            <a:r>
              <a:rPr lang="en-US" b="1" dirty="0"/>
              <a:t>7 Listed Local Banks</a:t>
            </a:r>
          </a:p>
        </p:txBody>
      </p:sp>
    </p:spTree>
    <p:extLst>
      <p:ext uri="{BB962C8B-B14F-4D97-AF65-F5344CB8AC3E}">
        <p14:creationId xmlns:p14="http://schemas.microsoft.com/office/powerpoint/2010/main" val="243678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C2E9B5-0B91-489E-9796-5D20D7864693}"/>
              </a:ext>
            </a:extLst>
          </p:cNvPr>
          <p:cNvSpPr/>
          <p:nvPr/>
        </p:nvSpPr>
        <p:spPr>
          <a:xfrm>
            <a:off x="2351584" y="980728"/>
            <a:ext cx="9433048" cy="173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Slide Number Placeholder 3"/>
          <p:cNvSpPr>
            <a:spLocks noGrp="1"/>
          </p:cNvSpPr>
          <p:nvPr>
            <p:ph type="sldNum" sz="quarter" idx="12"/>
          </p:nvPr>
        </p:nvSpPr>
        <p:spPr>
          <a:xfrm>
            <a:off x="9935640" y="6511597"/>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6</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p:cNvCxnSpPr/>
          <p:nvPr/>
        </p:nvCxnSpPr>
        <p:spPr>
          <a:xfrm>
            <a:off x="-1234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19336" y="70711"/>
            <a:ext cx="7056784"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Board of Directors &amp; Management Team</a:t>
            </a:r>
          </a:p>
        </p:txBody>
      </p:sp>
      <p:sp>
        <p:nvSpPr>
          <p:cNvPr id="4" name="Rectangle 3">
            <a:extLst>
              <a:ext uri="{FF2B5EF4-FFF2-40B4-BE49-F238E27FC236}">
                <a16:creationId xmlns:a16="http://schemas.microsoft.com/office/drawing/2014/main" id="{579796CD-AEA0-45A5-951E-0921F0B5132C}"/>
              </a:ext>
            </a:extLst>
          </p:cNvPr>
          <p:cNvSpPr/>
          <p:nvPr/>
        </p:nvSpPr>
        <p:spPr>
          <a:xfrm>
            <a:off x="404039" y="1031682"/>
            <a:ext cx="1656184" cy="1389201"/>
          </a:xfrm>
          <a:prstGeom prst="rect">
            <a:avLst/>
          </a:prstGeom>
          <a:solidFill>
            <a:srgbClr val="1F4E78"/>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Corporate Governance Structure</a:t>
            </a:r>
          </a:p>
        </p:txBody>
      </p:sp>
      <p:pic>
        <p:nvPicPr>
          <p:cNvPr id="9" name="Picture 2" descr="Chairman">
            <a:extLst>
              <a:ext uri="{FF2B5EF4-FFF2-40B4-BE49-F238E27FC236}">
                <a16:creationId xmlns:a16="http://schemas.microsoft.com/office/drawing/2014/main" id="{E2718FA8-B559-4BF0-A7C3-9D0075E9E4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6835" y="1097280"/>
            <a:ext cx="924486"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Chairman">
            <a:extLst>
              <a:ext uri="{FF2B5EF4-FFF2-40B4-BE49-F238E27FC236}">
                <a16:creationId xmlns:a16="http://schemas.microsoft.com/office/drawing/2014/main" id="{B80982AD-3A31-4CD4-A218-013BB830B5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3415" y="1097280"/>
            <a:ext cx="923969"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6" descr="Chairman">
            <a:extLst>
              <a:ext uri="{FF2B5EF4-FFF2-40B4-BE49-F238E27FC236}">
                <a16:creationId xmlns:a16="http://schemas.microsoft.com/office/drawing/2014/main" id="{8E129087-9C77-4DC1-8FA4-9BB3857DC2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2700" y="1094062"/>
            <a:ext cx="924588"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8" descr="Chairman">
            <a:extLst>
              <a:ext uri="{FF2B5EF4-FFF2-40B4-BE49-F238E27FC236}">
                <a16:creationId xmlns:a16="http://schemas.microsoft.com/office/drawing/2014/main" id="{2DD3371F-15D8-421A-A7A0-7D53680E4A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3686" y="1097280"/>
            <a:ext cx="923673"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0" descr="Chairman">
            <a:extLst>
              <a:ext uri="{FF2B5EF4-FFF2-40B4-BE49-F238E27FC236}">
                <a16:creationId xmlns:a16="http://schemas.microsoft.com/office/drawing/2014/main" id="{79FC963E-BAA4-49F4-8FB7-77378F1DCA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2458" y="1097280"/>
            <a:ext cx="923732"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2" descr="Chairman">
            <a:extLst>
              <a:ext uri="{FF2B5EF4-FFF2-40B4-BE49-F238E27FC236}">
                <a16:creationId xmlns:a16="http://schemas.microsoft.com/office/drawing/2014/main" id="{E782CB12-83BD-45F2-9780-33F9826445E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0332" y="1097280"/>
            <a:ext cx="924909"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4" descr="Chairman">
            <a:extLst>
              <a:ext uri="{FF2B5EF4-FFF2-40B4-BE49-F238E27FC236}">
                <a16:creationId xmlns:a16="http://schemas.microsoft.com/office/drawing/2014/main" id="{A0EB2B4C-AB7D-4D5B-AD2F-50F2A456BF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95464" y="1097280"/>
            <a:ext cx="924772"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CA4ADE2C-525D-4C3F-BAD8-846C861B3A0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5784" t="6265" r="19860" b="26645"/>
          <a:stretch/>
        </p:blipFill>
        <p:spPr>
          <a:xfrm>
            <a:off x="10156689" y="1097280"/>
            <a:ext cx="913909" cy="1005840"/>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BA65B302-1C1D-4754-810B-2BF6F0874374}"/>
              </a:ext>
            </a:extLst>
          </p:cNvPr>
          <p:cNvSpPr txBox="1"/>
          <p:nvPr/>
        </p:nvSpPr>
        <p:spPr>
          <a:xfrm>
            <a:off x="2378917" y="2231136"/>
            <a:ext cx="1223753" cy="461665"/>
          </a:xfrm>
          <a:prstGeom prst="rect">
            <a:avLst/>
          </a:prstGeom>
          <a:noFill/>
        </p:spPr>
        <p:txBody>
          <a:bodyPr wrap="square" rtlCol="0">
            <a:spAutoFit/>
          </a:bodyPr>
          <a:lstStyle/>
          <a:p>
            <a:r>
              <a:rPr lang="en-US" sz="1200" b="1" dirty="0">
                <a:solidFill>
                  <a:schemeClr val="accent1">
                    <a:lumMod val="75000"/>
                  </a:schemeClr>
                </a:solidFill>
                <a:latin typeface="+mn-lt"/>
              </a:rPr>
              <a:t>Hamdan Ali Nasser Al Hinai </a:t>
            </a:r>
          </a:p>
        </p:txBody>
      </p:sp>
      <p:sp>
        <p:nvSpPr>
          <p:cNvPr id="23" name="TextBox 22">
            <a:extLst>
              <a:ext uri="{FF2B5EF4-FFF2-40B4-BE49-F238E27FC236}">
                <a16:creationId xmlns:a16="http://schemas.microsoft.com/office/drawing/2014/main" id="{EDE0B2B6-16CD-4330-9B0E-602D617E28B3}"/>
              </a:ext>
            </a:extLst>
          </p:cNvPr>
          <p:cNvSpPr txBox="1"/>
          <p:nvPr/>
        </p:nvSpPr>
        <p:spPr>
          <a:xfrm>
            <a:off x="3626557" y="2231136"/>
            <a:ext cx="1212026" cy="461665"/>
          </a:xfrm>
          <a:prstGeom prst="rect">
            <a:avLst/>
          </a:prstGeom>
          <a:noFill/>
        </p:spPr>
        <p:txBody>
          <a:bodyPr wrap="square" rtlCol="0">
            <a:spAutoFit/>
          </a:bodyPr>
          <a:lstStyle/>
          <a:p>
            <a:r>
              <a:rPr lang="en-US" sz="1200" b="1" dirty="0">
                <a:solidFill>
                  <a:schemeClr val="accent1">
                    <a:lumMod val="75000"/>
                  </a:schemeClr>
                </a:solidFill>
                <a:latin typeface="+mn-lt"/>
              </a:rPr>
              <a:t>Anwar Hilal </a:t>
            </a:r>
          </a:p>
          <a:p>
            <a:r>
              <a:rPr lang="en-US" sz="1200" b="1" dirty="0">
                <a:solidFill>
                  <a:schemeClr val="accent1">
                    <a:lumMod val="75000"/>
                  </a:schemeClr>
                </a:solidFill>
                <a:latin typeface="+mn-lt"/>
              </a:rPr>
              <a:t>Al Jabri</a:t>
            </a:r>
          </a:p>
        </p:txBody>
      </p:sp>
      <p:sp>
        <p:nvSpPr>
          <p:cNvPr id="24" name="TextBox 23">
            <a:extLst>
              <a:ext uri="{FF2B5EF4-FFF2-40B4-BE49-F238E27FC236}">
                <a16:creationId xmlns:a16="http://schemas.microsoft.com/office/drawing/2014/main" id="{BDBEAF1A-1C55-4B2A-BB3B-5BC245FFD3A4}"/>
              </a:ext>
            </a:extLst>
          </p:cNvPr>
          <p:cNvSpPr txBox="1"/>
          <p:nvPr/>
        </p:nvSpPr>
        <p:spPr>
          <a:xfrm>
            <a:off x="4689834" y="2231136"/>
            <a:ext cx="939550" cy="461665"/>
          </a:xfrm>
          <a:prstGeom prst="rect">
            <a:avLst/>
          </a:prstGeom>
          <a:noFill/>
        </p:spPr>
        <p:txBody>
          <a:bodyPr wrap="square" rtlCol="0">
            <a:spAutoFit/>
          </a:bodyPr>
          <a:lstStyle>
            <a:defPPr>
              <a:defRPr lang="en-US"/>
            </a:defPPr>
            <a:lvl1pPr algn="ctr">
              <a:defRPr sz="1200">
                <a:solidFill>
                  <a:srgbClr val="06578E"/>
                </a:solidFill>
                <a:latin typeface="+mn-lt"/>
              </a:defRPr>
            </a:lvl1pPr>
          </a:lstStyle>
          <a:p>
            <a:pPr algn="l"/>
            <a:r>
              <a:rPr lang="en-US" b="1" dirty="0">
                <a:solidFill>
                  <a:schemeClr val="accent1">
                    <a:lumMod val="75000"/>
                  </a:schemeClr>
                </a:solidFill>
              </a:rPr>
              <a:t>Sanjeev Baijal </a:t>
            </a:r>
          </a:p>
        </p:txBody>
      </p:sp>
      <p:sp>
        <p:nvSpPr>
          <p:cNvPr id="3" name="Isosceles Triangle 2">
            <a:extLst>
              <a:ext uri="{FF2B5EF4-FFF2-40B4-BE49-F238E27FC236}">
                <a16:creationId xmlns:a16="http://schemas.microsoft.com/office/drawing/2014/main" id="{A7014949-8C0D-48FF-A9A7-5B9B920A07E5}"/>
              </a:ext>
            </a:extLst>
          </p:cNvPr>
          <p:cNvSpPr/>
          <p:nvPr/>
        </p:nvSpPr>
        <p:spPr>
          <a:xfrm rot="5400000">
            <a:off x="1484552" y="1650693"/>
            <a:ext cx="1398851" cy="138052"/>
          </a:xfrm>
          <a:prstGeom prst="triangle">
            <a:avLst/>
          </a:prstGeom>
          <a:solidFill>
            <a:srgbClr val="1F4E7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F33325D-F65C-463E-861F-8E59EB7E614E}"/>
              </a:ext>
            </a:extLst>
          </p:cNvPr>
          <p:cNvSpPr txBox="1"/>
          <p:nvPr/>
        </p:nvSpPr>
        <p:spPr>
          <a:xfrm>
            <a:off x="6897822" y="2231136"/>
            <a:ext cx="923673" cy="461665"/>
          </a:xfrm>
          <a:prstGeom prst="rect">
            <a:avLst/>
          </a:prstGeom>
          <a:noFill/>
        </p:spPr>
        <p:txBody>
          <a:bodyPr wrap="square" rtlCol="0">
            <a:spAutoFit/>
          </a:bodyPr>
          <a:lstStyle/>
          <a:p>
            <a:r>
              <a:rPr lang="en-US" sz="1200" b="1" dirty="0">
                <a:solidFill>
                  <a:schemeClr val="accent1">
                    <a:lumMod val="75000"/>
                  </a:schemeClr>
                </a:solidFill>
                <a:latin typeface="+mn-lt"/>
              </a:rPr>
              <a:t>Keith Henry Gale</a:t>
            </a:r>
          </a:p>
        </p:txBody>
      </p:sp>
      <p:sp>
        <p:nvSpPr>
          <p:cNvPr id="26" name="TextBox 25">
            <a:extLst>
              <a:ext uri="{FF2B5EF4-FFF2-40B4-BE49-F238E27FC236}">
                <a16:creationId xmlns:a16="http://schemas.microsoft.com/office/drawing/2014/main" id="{48D877B9-4302-424E-8956-901D31FBED50}"/>
              </a:ext>
            </a:extLst>
          </p:cNvPr>
          <p:cNvSpPr txBox="1"/>
          <p:nvPr/>
        </p:nvSpPr>
        <p:spPr>
          <a:xfrm>
            <a:off x="5668822" y="2231136"/>
            <a:ext cx="1314178" cy="461665"/>
          </a:xfrm>
          <a:prstGeom prst="rect">
            <a:avLst/>
          </a:prstGeom>
          <a:noFill/>
        </p:spPr>
        <p:txBody>
          <a:bodyPr wrap="square" rtlCol="0">
            <a:spAutoFit/>
          </a:bodyPr>
          <a:lstStyle/>
          <a:p>
            <a:r>
              <a:rPr lang="en-US" sz="1200" b="1" dirty="0">
                <a:solidFill>
                  <a:schemeClr val="accent1">
                    <a:lumMod val="75000"/>
                  </a:schemeClr>
                </a:solidFill>
                <a:latin typeface="+mn-lt"/>
              </a:rPr>
              <a:t>Abdul Hameed Ahmed Al Bulushi</a:t>
            </a:r>
          </a:p>
        </p:txBody>
      </p:sp>
      <p:sp>
        <p:nvSpPr>
          <p:cNvPr id="27" name="TextBox 26">
            <a:extLst>
              <a:ext uri="{FF2B5EF4-FFF2-40B4-BE49-F238E27FC236}">
                <a16:creationId xmlns:a16="http://schemas.microsoft.com/office/drawing/2014/main" id="{ECE587C8-6D31-461E-9303-966EE93B22D8}"/>
              </a:ext>
            </a:extLst>
          </p:cNvPr>
          <p:cNvSpPr txBox="1"/>
          <p:nvPr/>
        </p:nvSpPr>
        <p:spPr>
          <a:xfrm>
            <a:off x="7936390" y="2231136"/>
            <a:ext cx="1138128" cy="461665"/>
          </a:xfrm>
          <a:prstGeom prst="rect">
            <a:avLst/>
          </a:prstGeom>
          <a:noFill/>
        </p:spPr>
        <p:txBody>
          <a:bodyPr wrap="square" rtlCol="0">
            <a:spAutoFit/>
          </a:bodyPr>
          <a:lstStyle/>
          <a:p>
            <a:r>
              <a:rPr lang="en-US" sz="1200" b="1" dirty="0">
                <a:solidFill>
                  <a:schemeClr val="accent1">
                    <a:lumMod val="75000"/>
                  </a:schemeClr>
                </a:solidFill>
                <a:latin typeface="+mn-lt"/>
              </a:rPr>
              <a:t>Ibrahim Said Badar Al Eisri</a:t>
            </a:r>
          </a:p>
        </p:txBody>
      </p:sp>
      <p:sp>
        <p:nvSpPr>
          <p:cNvPr id="28" name="TextBox 27">
            <a:extLst>
              <a:ext uri="{FF2B5EF4-FFF2-40B4-BE49-F238E27FC236}">
                <a16:creationId xmlns:a16="http://schemas.microsoft.com/office/drawing/2014/main" id="{3794E4D0-F258-4287-AFEA-C4B67DD680FB}"/>
              </a:ext>
            </a:extLst>
          </p:cNvPr>
          <p:cNvSpPr txBox="1"/>
          <p:nvPr/>
        </p:nvSpPr>
        <p:spPr>
          <a:xfrm>
            <a:off x="8928696" y="2231136"/>
            <a:ext cx="1281295" cy="461665"/>
          </a:xfrm>
          <a:prstGeom prst="rect">
            <a:avLst/>
          </a:prstGeom>
          <a:noFill/>
        </p:spPr>
        <p:txBody>
          <a:bodyPr wrap="square" rtlCol="0">
            <a:spAutoFit/>
          </a:bodyPr>
          <a:lstStyle/>
          <a:p>
            <a:r>
              <a:rPr lang="es-ES" sz="1200" b="1" dirty="0">
                <a:solidFill>
                  <a:schemeClr val="accent1">
                    <a:lumMod val="75000"/>
                  </a:schemeClr>
                </a:solidFill>
                <a:latin typeface="+mn-lt"/>
              </a:rPr>
              <a:t>Salim Ali Hamed Al Hasni</a:t>
            </a:r>
            <a:endParaRPr lang="en-US" sz="1200" b="1" dirty="0">
              <a:solidFill>
                <a:schemeClr val="accent1">
                  <a:lumMod val="75000"/>
                </a:schemeClr>
              </a:solidFill>
              <a:latin typeface="+mn-lt"/>
            </a:endParaRPr>
          </a:p>
        </p:txBody>
      </p:sp>
      <p:sp>
        <p:nvSpPr>
          <p:cNvPr id="29" name="TextBox 28">
            <a:extLst>
              <a:ext uri="{FF2B5EF4-FFF2-40B4-BE49-F238E27FC236}">
                <a16:creationId xmlns:a16="http://schemas.microsoft.com/office/drawing/2014/main" id="{872546A8-C996-4DCA-A5EA-40A6562C8B92}"/>
              </a:ext>
            </a:extLst>
          </p:cNvPr>
          <p:cNvSpPr txBox="1"/>
          <p:nvPr/>
        </p:nvSpPr>
        <p:spPr>
          <a:xfrm>
            <a:off x="10152832" y="2231136"/>
            <a:ext cx="1061761" cy="461665"/>
          </a:xfrm>
          <a:prstGeom prst="rect">
            <a:avLst/>
          </a:prstGeom>
          <a:noFill/>
        </p:spPr>
        <p:txBody>
          <a:bodyPr wrap="square" rtlCol="0">
            <a:spAutoFit/>
          </a:bodyPr>
          <a:lstStyle/>
          <a:p>
            <a:r>
              <a:rPr lang="en-US" sz="1200" b="1" dirty="0">
                <a:solidFill>
                  <a:schemeClr val="accent1">
                    <a:lumMod val="75000"/>
                  </a:schemeClr>
                </a:solidFill>
                <a:latin typeface="+mn-lt"/>
              </a:rPr>
              <a:t>Wajid Ali Khan</a:t>
            </a:r>
          </a:p>
        </p:txBody>
      </p:sp>
      <p:sp>
        <p:nvSpPr>
          <p:cNvPr id="30" name="TextBox 29">
            <a:extLst>
              <a:ext uri="{FF2B5EF4-FFF2-40B4-BE49-F238E27FC236}">
                <a16:creationId xmlns:a16="http://schemas.microsoft.com/office/drawing/2014/main" id="{CFF47D1B-9FD4-4557-89A5-CB96E22CC720}"/>
              </a:ext>
            </a:extLst>
          </p:cNvPr>
          <p:cNvSpPr txBox="1"/>
          <p:nvPr/>
        </p:nvSpPr>
        <p:spPr>
          <a:xfrm>
            <a:off x="2472510" y="657048"/>
            <a:ext cx="966469" cy="430887"/>
          </a:xfrm>
          <a:prstGeom prst="rect">
            <a:avLst/>
          </a:prstGeom>
          <a:noFill/>
        </p:spPr>
        <p:txBody>
          <a:bodyPr wrap="square" rtlCol="0" anchor="ctr">
            <a:spAutoFit/>
          </a:bodyPr>
          <a:lstStyle/>
          <a:p>
            <a:pPr algn="ctr"/>
            <a:endParaRPr lang="en-US" sz="500" b="1" i="1" dirty="0">
              <a:solidFill>
                <a:schemeClr val="accent1">
                  <a:lumMod val="75000"/>
                </a:schemeClr>
              </a:solidFill>
              <a:latin typeface="+mn-lt"/>
            </a:endParaRPr>
          </a:p>
          <a:p>
            <a:pPr algn="ctr"/>
            <a:r>
              <a:rPr lang="en-US" sz="1200" b="1" i="1" dirty="0">
                <a:solidFill>
                  <a:schemeClr val="accent1">
                    <a:lumMod val="75000"/>
                  </a:schemeClr>
                </a:solidFill>
                <a:latin typeface="+mn-lt"/>
              </a:rPr>
              <a:t>Chairman</a:t>
            </a:r>
          </a:p>
          <a:p>
            <a:pPr algn="ctr"/>
            <a:endParaRPr lang="en-US" sz="400" b="1" i="1" dirty="0">
              <a:solidFill>
                <a:schemeClr val="accent1">
                  <a:lumMod val="75000"/>
                </a:schemeClr>
              </a:solidFill>
              <a:latin typeface="+mn-lt"/>
            </a:endParaRPr>
          </a:p>
        </p:txBody>
      </p:sp>
      <p:sp>
        <p:nvSpPr>
          <p:cNvPr id="31" name="TextBox 30">
            <a:extLst>
              <a:ext uri="{FF2B5EF4-FFF2-40B4-BE49-F238E27FC236}">
                <a16:creationId xmlns:a16="http://schemas.microsoft.com/office/drawing/2014/main" id="{D83A61E7-F0FB-4CC1-9A1A-506B597D42A7}"/>
              </a:ext>
            </a:extLst>
          </p:cNvPr>
          <p:cNvSpPr txBox="1"/>
          <p:nvPr/>
        </p:nvSpPr>
        <p:spPr>
          <a:xfrm>
            <a:off x="3632137" y="626270"/>
            <a:ext cx="1057697" cy="461665"/>
          </a:xfrm>
          <a:prstGeom prst="rect">
            <a:avLst/>
          </a:prstGeom>
          <a:noFill/>
        </p:spPr>
        <p:txBody>
          <a:bodyPr wrap="square" rtlCol="0">
            <a:spAutoFit/>
          </a:bodyPr>
          <a:lstStyle/>
          <a:p>
            <a:r>
              <a:rPr lang="en-US" sz="1200" b="1" i="1" dirty="0">
                <a:solidFill>
                  <a:schemeClr val="accent1">
                    <a:lumMod val="75000"/>
                  </a:schemeClr>
                </a:solidFill>
                <a:latin typeface="+mn-lt"/>
              </a:rPr>
              <a:t>First Deputy Chairman</a:t>
            </a:r>
          </a:p>
        </p:txBody>
      </p:sp>
      <p:sp>
        <p:nvSpPr>
          <p:cNvPr id="32" name="TextBox 31">
            <a:extLst>
              <a:ext uri="{FF2B5EF4-FFF2-40B4-BE49-F238E27FC236}">
                <a16:creationId xmlns:a16="http://schemas.microsoft.com/office/drawing/2014/main" id="{21C89A71-B07A-4A0F-A394-DD6CCE374DA8}"/>
              </a:ext>
            </a:extLst>
          </p:cNvPr>
          <p:cNvSpPr txBox="1"/>
          <p:nvPr/>
        </p:nvSpPr>
        <p:spPr>
          <a:xfrm>
            <a:off x="4740582" y="641658"/>
            <a:ext cx="1132964" cy="461665"/>
          </a:xfrm>
          <a:prstGeom prst="rect">
            <a:avLst/>
          </a:prstGeom>
          <a:noFill/>
        </p:spPr>
        <p:txBody>
          <a:bodyPr wrap="square" rtlCol="0">
            <a:spAutoFit/>
          </a:bodyPr>
          <a:lstStyle>
            <a:defPPr>
              <a:defRPr lang="en-US"/>
            </a:defPPr>
            <a:lvl1pPr algn="ctr">
              <a:defRPr sz="1200">
                <a:solidFill>
                  <a:srgbClr val="06578E"/>
                </a:solidFill>
                <a:latin typeface="+mn-lt"/>
              </a:defRPr>
            </a:lvl1pPr>
          </a:lstStyle>
          <a:p>
            <a:pPr algn="l"/>
            <a:r>
              <a:rPr lang="en-US" b="1" i="1" dirty="0">
                <a:solidFill>
                  <a:schemeClr val="accent1">
                    <a:lumMod val="75000"/>
                  </a:schemeClr>
                </a:solidFill>
              </a:rPr>
              <a:t>Second Deputy Chairman</a:t>
            </a:r>
          </a:p>
        </p:txBody>
      </p:sp>
      <p:sp>
        <p:nvSpPr>
          <p:cNvPr id="33" name="TextBox 32">
            <a:extLst>
              <a:ext uri="{FF2B5EF4-FFF2-40B4-BE49-F238E27FC236}">
                <a16:creationId xmlns:a16="http://schemas.microsoft.com/office/drawing/2014/main" id="{101852D4-5C0B-4D9A-B102-646846F65C43}"/>
              </a:ext>
            </a:extLst>
          </p:cNvPr>
          <p:cNvSpPr txBox="1"/>
          <p:nvPr/>
        </p:nvSpPr>
        <p:spPr>
          <a:xfrm>
            <a:off x="5893250" y="745257"/>
            <a:ext cx="6253874" cy="276999"/>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rtlCol="0">
            <a:spAutoFit/>
          </a:bodyPr>
          <a:lstStyle>
            <a:defPPr>
              <a:defRPr lang="en-US"/>
            </a:defPPr>
            <a:lvl1pPr algn="ctr">
              <a:defRPr sz="1200">
                <a:solidFill>
                  <a:srgbClr val="06578E"/>
                </a:solidFill>
                <a:latin typeface="+mn-lt"/>
              </a:defRPr>
            </a:lvl1pPr>
          </a:lstStyle>
          <a:p>
            <a:r>
              <a:rPr lang="en-US" b="1" i="1" dirty="0">
                <a:solidFill>
                  <a:schemeClr val="accent1">
                    <a:lumMod val="75000"/>
                  </a:schemeClr>
                </a:solidFill>
              </a:rPr>
              <a:t>Board Directors</a:t>
            </a:r>
          </a:p>
        </p:txBody>
      </p:sp>
      <p:sp>
        <p:nvSpPr>
          <p:cNvPr id="34" name="Rectangle 33">
            <a:extLst>
              <a:ext uri="{FF2B5EF4-FFF2-40B4-BE49-F238E27FC236}">
                <a16:creationId xmlns:a16="http://schemas.microsoft.com/office/drawing/2014/main" id="{DD4D7DC0-04B5-423F-B83B-FEF8884658CF}"/>
              </a:ext>
            </a:extLst>
          </p:cNvPr>
          <p:cNvSpPr/>
          <p:nvPr/>
        </p:nvSpPr>
        <p:spPr>
          <a:xfrm>
            <a:off x="2488549" y="3072384"/>
            <a:ext cx="1413995" cy="968501"/>
          </a:xfrm>
          <a:prstGeom prst="rect">
            <a:avLst/>
          </a:prstGeom>
          <a:solidFill>
            <a:srgbClr val="1F4E78"/>
          </a:solidFill>
          <a:ln>
            <a:noFill/>
          </a:ln>
          <a:effectLst>
            <a:reflection blurRad="6350" stA="52000" endA="300" endPos="21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Audit &amp; Compliance Committee</a:t>
            </a:r>
          </a:p>
        </p:txBody>
      </p:sp>
      <p:sp>
        <p:nvSpPr>
          <p:cNvPr id="35" name="Rectangle 34">
            <a:extLst>
              <a:ext uri="{FF2B5EF4-FFF2-40B4-BE49-F238E27FC236}">
                <a16:creationId xmlns:a16="http://schemas.microsoft.com/office/drawing/2014/main" id="{831BC8D3-9952-4E0A-BCEE-746E13070074}"/>
              </a:ext>
            </a:extLst>
          </p:cNvPr>
          <p:cNvSpPr/>
          <p:nvPr/>
        </p:nvSpPr>
        <p:spPr>
          <a:xfrm>
            <a:off x="4471538" y="3072384"/>
            <a:ext cx="1413995" cy="968501"/>
          </a:xfrm>
          <a:prstGeom prst="rect">
            <a:avLst/>
          </a:prstGeom>
          <a:solidFill>
            <a:srgbClr val="1F4E78"/>
          </a:solidFill>
          <a:ln>
            <a:noFill/>
          </a:ln>
          <a:effectLst>
            <a:reflection blurRad="6350" stA="52000" endA="300" endPos="21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Executive &amp; Credit Committee</a:t>
            </a:r>
          </a:p>
        </p:txBody>
      </p:sp>
      <p:sp>
        <p:nvSpPr>
          <p:cNvPr id="36" name="Rectangle 35">
            <a:extLst>
              <a:ext uri="{FF2B5EF4-FFF2-40B4-BE49-F238E27FC236}">
                <a16:creationId xmlns:a16="http://schemas.microsoft.com/office/drawing/2014/main" id="{1FD7CA5A-EFE3-4F3E-ADF3-E122FBC5239A}"/>
              </a:ext>
            </a:extLst>
          </p:cNvPr>
          <p:cNvSpPr/>
          <p:nvPr/>
        </p:nvSpPr>
        <p:spPr>
          <a:xfrm>
            <a:off x="6474416" y="3072384"/>
            <a:ext cx="1413995" cy="968501"/>
          </a:xfrm>
          <a:prstGeom prst="rect">
            <a:avLst/>
          </a:prstGeom>
          <a:solidFill>
            <a:srgbClr val="1F4E78"/>
          </a:solidFill>
          <a:ln>
            <a:noFill/>
          </a:ln>
          <a:effectLst>
            <a:reflection blurRad="6350" stA="52000" endA="300" endPos="21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Executive </a:t>
            </a:r>
          </a:p>
          <a:p>
            <a:pPr algn="ctr"/>
            <a:r>
              <a:rPr lang="en-US" sz="1400" b="1" dirty="0"/>
              <a:t>Risk </a:t>
            </a:r>
          </a:p>
          <a:p>
            <a:pPr algn="ctr"/>
            <a:r>
              <a:rPr lang="en-US" sz="1400" b="1" dirty="0"/>
              <a:t>Committee</a:t>
            </a:r>
          </a:p>
        </p:txBody>
      </p:sp>
      <p:sp>
        <p:nvSpPr>
          <p:cNvPr id="37" name="Rectangle 36">
            <a:extLst>
              <a:ext uri="{FF2B5EF4-FFF2-40B4-BE49-F238E27FC236}">
                <a16:creationId xmlns:a16="http://schemas.microsoft.com/office/drawing/2014/main" id="{D5C51BCE-3A05-43AF-810B-AEAF084DBD02}"/>
              </a:ext>
            </a:extLst>
          </p:cNvPr>
          <p:cNvSpPr/>
          <p:nvPr/>
        </p:nvSpPr>
        <p:spPr>
          <a:xfrm>
            <a:off x="8464931" y="3072384"/>
            <a:ext cx="1413995" cy="968501"/>
          </a:xfrm>
          <a:prstGeom prst="rect">
            <a:avLst/>
          </a:prstGeom>
          <a:solidFill>
            <a:srgbClr val="1F4E78"/>
          </a:solidFill>
          <a:ln>
            <a:noFill/>
          </a:ln>
          <a:effectLst>
            <a:reflection blurRad="6350" stA="52000" endA="300" endPos="21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Nomination &amp; Remuneration Committee</a:t>
            </a:r>
          </a:p>
        </p:txBody>
      </p:sp>
      <p:sp>
        <p:nvSpPr>
          <p:cNvPr id="40" name="Rectangle 39">
            <a:extLst>
              <a:ext uri="{FF2B5EF4-FFF2-40B4-BE49-F238E27FC236}">
                <a16:creationId xmlns:a16="http://schemas.microsoft.com/office/drawing/2014/main" id="{98CD5952-8509-4106-B417-344726102AAB}"/>
              </a:ext>
            </a:extLst>
          </p:cNvPr>
          <p:cNvSpPr/>
          <p:nvPr/>
        </p:nvSpPr>
        <p:spPr>
          <a:xfrm>
            <a:off x="10464958" y="3072384"/>
            <a:ext cx="1413995" cy="968501"/>
          </a:xfrm>
          <a:prstGeom prst="rect">
            <a:avLst/>
          </a:prstGeom>
          <a:solidFill>
            <a:srgbClr val="1F4E78"/>
          </a:solidFill>
          <a:ln>
            <a:noFill/>
          </a:ln>
          <a:effectLst>
            <a:reflection blurRad="6350" stA="52000" endA="300" endPos="21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Digital     </a:t>
            </a:r>
          </a:p>
          <a:p>
            <a:pPr algn="ctr"/>
            <a:r>
              <a:rPr lang="en-US" sz="1400" b="1" dirty="0"/>
              <a:t>  Transformation Committee</a:t>
            </a:r>
          </a:p>
        </p:txBody>
      </p:sp>
      <p:sp>
        <p:nvSpPr>
          <p:cNvPr id="43" name="Rectangle 42">
            <a:extLst>
              <a:ext uri="{FF2B5EF4-FFF2-40B4-BE49-F238E27FC236}">
                <a16:creationId xmlns:a16="http://schemas.microsoft.com/office/drawing/2014/main" id="{49160D11-1577-4DAF-AF5C-56AF0EA02AF4}"/>
              </a:ext>
            </a:extLst>
          </p:cNvPr>
          <p:cNvSpPr/>
          <p:nvPr/>
        </p:nvSpPr>
        <p:spPr>
          <a:xfrm>
            <a:off x="400930" y="2865849"/>
            <a:ext cx="1656184" cy="1389201"/>
          </a:xfrm>
          <a:prstGeom prst="rect">
            <a:avLst/>
          </a:prstGeom>
          <a:solidFill>
            <a:srgbClr val="C7AC1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Board Committees</a:t>
            </a:r>
          </a:p>
        </p:txBody>
      </p:sp>
      <p:sp>
        <p:nvSpPr>
          <p:cNvPr id="44" name="Isosceles Triangle 43">
            <a:extLst>
              <a:ext uri="{FF2B5EF4-FFF2-40B4-BE49-F238E27FC236}">
                <a16:creationId xmlns:a16="http://schemas.microsoft.com/office/drawing/2014/main" id="{5C9CD1AD-57C4-412F-B36C-C90C6BA4555A}"/>
              </a:ext>
            </a:extLst>
          </p:cNvPr>
          <p:cNvSpPr/>
          <p:nvPr/>
        </p:nvSpPr>
        <p:spPr>
          <a:xfrm rot="5400000">
            <a:off x="1481443" y="3484860"/>
            <a:ext cx="1398851" cy="138052"/>
          </a:xfrm>
          <a:prstGeom prst="triangle">
            <a:avLst/>
          </a:prstGeom>
          <a:solidFill>
            <a:srgbClr val="C7AC1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583DFC7-33ED-4FFC-8F23-EA9631A7585A}"/>
              </a:ext>
            </a:extLst>
          </p:cNvPr>
          <p:cNvSpPr/>
          <p:nvPr/>
        </p:nvSpPr>
        <p:spPr>
          <a:xfrm>
            <a:off x="400930" y="4699026"/>
            <a:ext cx="1656184" cy="1389201"/>
          </a:xfrm>
          <a:prstGeom prst="rect">
            <a:avLst/>
          </a:prstGeom>
          <a:solidFill>
            <a:srgbClr val="1F4E78"/>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Executive Management</a:t>
            </a:r>
          </a:p>
        </p:txBody>
      </p:sp>
      <p:sp>
        <p:nvSpPr>
          <p:cNvPr id="46" name="Isosceles Triangle 45">
            <a:extLst>
              <a:ext uri="{FF2B5EF4-FFF2-40B4-BE49-F238E27FC236}">
                <a16:creationId xmlns:a16="http://schemas.microsoft.com/office/drawing/2014/main" id="{2EFE5C5C-854C-48DA-BEE4-B26CCBC12A84}"/>
              </a:ext>
            </a:extLst>
          </p:cNvPr>
          <p:cNvSpPr/>
          <p:nvPr/>
        </p:nvSpPr>
        <p:spPr>
          <a:xfrm rot="5400000">
            <a:off x="1481443" y="5318037"/>
            <a:ext cx="1398851" cy="138052"/>
          </a:xfrm>
          <a:prstGeom prst="triangle">
            <a:avLst/>
          </a:prstGeom>
          <a:solidFill>
            <a:srgbClr val="1F4E7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B1BEB7C3-CB73-41DF-9837-07E009ABA2CA}"/>
              </a:ext>
            </a:extLst>
          </p:cNvPr>
          <p:cNvSpPr txBox="1"/>
          <p:nvPr/>
        </p:nvSpPr>
        <p:spPr>
          <a:xfrm>
            <a:off x="2466170" y="5967827"/>
            <a:ext cx="1656184" cy="461665"/>
          </a:xfrm>
          <a:prstGeom prst="rect">
            <a:avLst/>
          </a:prstGeom>
          <a:noFill/>
        </p:spPr>
        <p:txBody>
          <a:bodyPr wrap="square" rtlCol="0">
            <a:spAutoFit/>
          </a:bodyPr>
          <a:lstStyle/>
          <a:p>
            <a:r>
              <a:rPr lang="en-US" sz="1200" b="1" dirty="0">
                <a:solidFill>
                  <a:schemeClr val="accent1">
                    <a:lumMod val="75000"/>
                  </a:schemeClr>
                </a:solidFill>
                <a:latin typeface="+mn-lt"/>
              </a:rPr>
              <a:t>Said Abdullah </a:t>
            </a:r>
          </a:p>
          <a:p>
            <a:r>
              <a:rPr lang="en-US" sz="1200" b="1" dirty="0">
                <a:solidFill>
                  <a:schemeClr val="accent1">
                    <a:lumMod val="75000"/>
                  </a:schemeClr>
                </a:solidFill>
                <a:latin typeface="+mn-lt"/>
              </a:rPr>
              <a:t>Al Hatmi</a:t>
            </a:r>
          </a:p>
        </p:txBody>
      </p:sp>
      <p:sp>
        <p:nvSpPr>
          <p:cNvPr id="51" name="TextBox 50">
            <a:extLst>
              <a:ext uri="{FF2B5EF4-FFF2-40B4-BE49-F238E27FC236}">
                <a16:creationId xmlns:a16="http://schemas.microsoft.com/office/drawing/2014/main" id="{5885D4C3-F1A0-49DE-9791-600429021595}"/>
              </a:ext>
            </a:extLst>
          </p:cNvPr>
          <p:cNvSpPr txBox="1"/>
          <p:nvPr/>
        </p:nvSpPr>
        <p:spPr>
          <a:xfrm>
            <a:off x="4511824" y="5967828"/>
            <a:ext cx="1656184" cy="461665"/>
          </a:xfrm>
          <a:prstGeom prst="rect">
            <a:avLst/>
          </a:prstGeom>
          <a:noFill/>
        </p:spPr>
        <p:txBody>
          <a:bodyPr wrap="square" rtlCol="0">
            <a:spAutoFit/>
          </a:bodyPr>
          <a:lstStyle/>
          <a:p>
            <a:r>
              <a:rPr lang="en-US" sz="1200" b="1" dirty="0">
                <a:solidFill>
                  <a:schemeClr val="accent1">
                    <a:lumMod val="75000"/>
                  </a:schemeClr>
                </a:solidFill>
                <a:latin typeface="+mn-lt"/>
              </a:rPr>
              <a:t>Abdullah Salim </a:t>
            </a:r>
          </a:p>
          <a:p>
            <a:r>
              <a:rPr lang="en-US" sz="1200" b="1" dirty="0">
                <a:solidFill>
                  <a:schemeClr val="accent1">
                    <a:lumMod val="75000"/>
                  </a:schemeClr>
                </a:solidFill>
                <a:latin typeface="+mn-lt"/>
              </a:rPr>
              <a:t>Al Jabri</a:t>
            </a:r>
          </a:p>
        </p:txBody>
      </p:sp>
      <p:sp>
        <p:nvSpPr>
          <p:cNvPr id="52" name="TextBox 51">
            <a:extLst>
              <a:ext uri="{FF2B5EF4-FFF2-40B4-BE49-F238E27FC236}">
                <a16:creationId xmlns:a16="http://schemas.microsoft.com/office/drawing/2014/main" id="{29147898-4BCD-4B76-B123-3B8909DB7122}"/>
              </a:ext>
            </a:extLst>
          </p:cNvPr>
          <p:cNvSpPr txBox="1"/>
          <p:nvPr/>
        </p:nvSpPr>
        <p:spPr>
          <a:xfrm>
            <a:off x="6586638" y="6035040"/>
            <a:ext cx="939550" cy="276999"/>
          </a:xfrm>
          <a:prstGeom prst="rect">
            <a:avLst/>
          </a:prstGeom>
          <a:noFill/>
        </p:spPr>
        <p:txBody>
          <a:bodyPr wrap="square" rtlCol="0">
            <a:spAutoFit/>
          </a:bodyPr>
          <a:lstStyle>
            <a:defPPr>
              <a:defRPr lang="en-US"/>
            </a:defPPr>
            <a:lvl1pPr algn="ctr">
              <a:defRPr sz="1200">
                <a:solidFill>
                  <a:srgbClr val="06578E"/>
                </a:solidFill>
                <a:latin typeface="+mn-lt"/>
              </a:defRPr>
            </a:lvl1pPr>
          </a:lstStyle>
          <a:p>
            <a:pPr algn="l"/>
            <a:r>
              <a:rPr lang="en-US" b="1" dirty="0">
                <a:solidFill>
                  <a:schemeClr val="accent1">
                    <a:lumMod val="75000"/>
                  </a:schemeClr>
                </a:solidFill>
              </a:rPr>
              <a:t>Bilal Anwar</a:t>
            </a:r>
          </a:p>
        </p:txBody>
      </p:sp>
      <p:sp>
        <p:nvSpPr>
          <p:cNvPr id="54" name="TextBox 53">
            <a:extLst>
              <a:ext uri="{FF2B5EF4-FFF2-40B4-BE49-F238E27FC236}">
                <a16:creationId xmlns:a16="http://schemas.microsoft.com/office/drawing/2014/main" id="{C8103DF1-20FD-4454-AB93-604819EF1D0D}"/>
              </a:ext>
            </a:extLst>
          </p:cNvPr>
          <p:cNvSpPr txBox="1"/>
          <p:nvPr/>
        </p:nvSpPr>
        <p:spPr>
          <a:xfrm>
            <a:off x="4270956" y="4405818"/>
            <a:ext cx="1690804" cy="461665"/>
          </a:xfrm>
          <a:prstGeom prst="rect">
            <a:avLst/>
          </a:prstGeom>
          <a:noFill/>
        </p:spPr>
        <p:txBody>
          <a:bodyPr wrap="square" rtlCol="0">
            <a:spAutoFit/>
          </a:bodyPr>
          <a:lstStyle/>
          <a:p>
            <a:pPr algn="ctr"/>
            <a:r>
              <a:rPr lang="en-US" sz="1200" b="1" i="1" dirty="0">
                <a:solidFill>
                  <a:schemeClr val="accent1">
                    <a:lumMod val="75000"/>
                  </a:schemeClr>
                </a:solidFill>
                <a:latin typeface="+mn-lt"/>
              </a:rPr>
              <a:t>Deputy CEO  </a:t>
            </a:r>
          </a:p>
          <a:p>
            <a:pPr algn="ctr"/>
            <a:r>
              <a:rPr lang="en-US" sz="1200" b="1" i="1" dirty="0">
                <a:solidFill>
                  <a:schemeClr val="accent1">
                    <a:lumMod val="75000"/>
                  </a:schemeClr>
                </a:solidFill>
                <a:latin typeface="+mn-lt"/>
              </a:rPr>
              <a:t>Support Services</a:t>
            </a:r>
          </a:p>
        </p:txBody>
      </p:sp>
      <p:sp>
        <p:nvSpPr>
          <p:cNvPr id="55" name="TextBox 54">
            <a:extLst>
              <a:ext uri="{FF2B5EF4-FFF2-40B4-BE49-F238E27FC236}">
                <a16:creationId xmlns:a16="http://schemas.microsoft.com/office/drawing/2014/main" id="{C74319BF-E783-4FE4-8953-E001EE6E7A9B}"/>
              </a:ext>
            </a:extLst>
          </p:cNvPr>
          <p:cNvSpPr txBox="1"/>
          <p:nvPr/>
        </p:nvSpPr>
        <p:spPr>
          <a:xfrm>
            <a:off x="6422786" y="4405818"/>
            <a:ext cx="1296119" cy="461665"/>
          </a:xfrm>
          <a:prstGeom prst="rect">
            <a:avLst/>
          </a:prstGeom>
          <a:noFill/>
        </p:spPr>
        <p:txBody>
          <a:bodyPr wrap="square" rtlCol="0">
            <a:spAutoFit/>
          </a:bodyPr>
          <a:lstStyle>
            <a:defPPr>
              <a:defRPr lang="en-US"/>
            </a:defPPr>
            <a:lvl1pPr algn="ctr">
              <a:defRPr sz="1200">
                <a:solidFill>
                  <a:srgbClr val="06578E"/>
                </a:solidFill>
                <a:latin typeface="+mn-lt"/>
              </a:defRPr>
            </a:lvl1pPr>
          </a:lstStyle>
          <a:p>
            <a:r>
              <a:rPr lang="en-US" b="1" i="1" dirty="0">
                <a:solidFill>
                  <a:schemeClr val="accent1">
                    <a:lumMod val="75000"/>
                  </a:schemeClr>
                </a:solidFill>
              </a:rPr>
              <a:t>Deputy CEO Business Group</a:t>
            </a:r>
          </a:p>
        </p:txBody>
      </p:sp>
      <p:sp>
        <p:nvSpPr>
          <p:cNvPr id="56" name="TextBox 55">
            <a:extLst>
              <a:ext uri="{FF2B5EF4-FFF2-40B4-BE49-F238E27FC236}">
                <a16:creationId xmlns:a16="http://schemas.microsoft.com/office/drawing/2014/main" id="{B8CEF1C9-D0F3-4357-92D9-40180004C6CD}"/>
              </a:ext>
            </a:extLst>
          </p:cNvPr>
          <p:cNvSpPr txBox="1"/>
          <p:nvPr/>
        </p:nvSpPr>
        <p:spPr>
          <a:xfrm>
            <a:off x="2130650" y="4405818"/>
            <a:ext cx="1790373" cy="461665"/>
          </a:xfrm>
          <a:prstGeom prst="rect">
            <a:avLst/>
          </a:prstGeom>
          <a:noFill/>
        </p:spPr>
        <p:txBody>
          <a:bodyPr wrap="square" rtlCol="0">
            <a:spAutoFit/>
          </a:bodyPr>
          <a:lstStyle/>
          <a:p>
            <a:pPr algn="ctr"/>
            <a:r>
              <a:rPr lang="en-US" sz="1200" b="1" i="1" dirty="0">
                <a:solidFill>
                  <a:schemeClr val="accent1">
                    <a:lumMod val="75000"/>
                  </a:schemeClr>
                </a:solidFill>
                <a:latin typeface="+mn-lt"/>
              </a:rPr>
              <a:t>Chief Executive </a:t>
            </a:r>
          </a:p>
          <a:p>
            <a:pPr algn="ctr"/>
            <a:r>
              <a:rPr lang="en-US" sz="1200" b="1" i="1" dirty="0">
                <a:solidFill>
                  <a:schemeClr val="accent1">
                    <a:lumMod val="75000"/>
                  </a:schemeClr>
                </a:solidFill>
                <a:latin typeface="+mn-lt"/>
              </a:rPr>
              <a:t>Officer</a:t>
            </a:r>
          </a:p>
        </p:txBody>
      </p:sp>
      <p:pic>
        <p:nvPicPr>
          <p:cNvPr id="57" name="Picture 2" descr="https://ahlibank.om/en-us/news/PublishingImages/Said%20Abdullah.jpg">
            <a:extLst>
              <a:ext uri="{FF2B5EF4-FFF2-40B4-BE49-F238E27FC236}">
                <a16:creationId xmlns:a16="http://schemas.microsoft.com/office/drawing/2014/main" id="{E20A3742-8C7B-4FBD-B292-1B8FA62D0DE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5456" y="4864608"/>
            <a:ext cx="924783"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8" name="Picture 4" descr="https://ahlibank.om/en-us/news/PublishingImages/Abdula%20Salim.jpg">
            <a:extLst>
              <a:ext uri="{FF2B5EF4-FFF2-40B4-BE49-F238E27FC236}">
                <a16:creationId xmlns:a16="http://schemas.microsoft.com/office/drawing/2014/main" id="{4BB263F6-C0C7-4E64-B329-AA604C9572F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837" y="4864608"/>
            <a:ext cx="924786"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9" name="Picture 6" descr="https://ahlibank.om/en-us/news/PublishingImages/bilal.jpg">
            <a:extLst>
              <a:ext uri="{FF2B5EF4-FFF2-40B4-BE49-F238E27FC236}">
                <a16:creationId xmlns:a16="http://schemas.microsoft.com/office/drawing/2014/main" id="{2E28D859-28C6-4347-8F65-DAA5DC659E5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32118" y="4864608"/>
            <a:ext cx="924633"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0" name="Picture 8" descr="https://ahlibank.om/en-us/news/PublishingImages/Hanaa.jpg">
            <a:extLst>
              <a:ext uri="{FF2B5EF4-FFF2-40B4-BE49-F238E27FC236}">
                <a16:creationId xmlns:a16="http://schemas.microsoft.com/office/drawing/2014/main" id="{3A2F7824-B851-4CF2-B5B6-727122411AD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08589" y="4864608"/>
            <a:ext cx="924633"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 name="Picture 10" descr="https://ahlibank.om/en-us/news/PublishingImages/Ghada.jpg">
            <a:extLst>
              <a:ext uri="{FF2B5EF4-FFF2-40B4-BE49-F238E27FC236}">
                <a16:creationId xmlns:a16="http://schemas.microsoft.com/office/drawing/2014/main" id="{1ADE5F60-B7D5-4DFD-813F-560E8427873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62488" y="4864608"/>
            <a:ext cx="924633"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15FB8D29-5827-4B83-949F-3E571C44DD38}"/>
              </a:ext>
            </a:extLst>
          </p:cNvPr>
          <p:cNvSpPr txBox="1"/>
          <p:nvPr/>
        </p:nvSpPr>
        <p:spPr>
          <a:xfrm>
            <a:off x="8325537" y="4405818"/>
            <a:ext cx="1914453" cy="461665"/>
          </a:xfrm>
          <a:prstGeom prst="rect">
            <a:avLst/>
          </a:prstGeom>
          <a:noFill/>
        </p:spPr>
        <p:txBody>
          <a:bodyPr wrap="square" rtlCol="0">
            <a:spAutoFit/>
          </a:bodyPr>
          <a:lstStyle>
            <a:defPPr>
              <a:defRPr lang="en-US"/>
            </a:defPPr>
            <a:lvl1pPr algn="ctr">
              <a:defRPr sz="1200">
                <a:solidFill>
                  <a:srgbClr val="06578E"/>
                </a:solidFill>
                <a:latin typeface="+mn-lt"/>
              </a:defRPr>
            </a:lvl1pPr>
          </a:lstStyle>
          <a:p>
            <a:r>
              <a:rPr lang="en-US" b="1" i="1" dirty="0">
                <a:solidFill>
                  <a:schemeClr val="accent1">
                    <a:lumMod val="75000"/>
                  </a:schemeClr>
                </a:solidFill>
              </a:rPr>
              <a:t>General Manager</a:t>
            </a:r>
          </a:p>
          <a:p>
            <a:r>
              <a:rPr lang="en-US" b="1" i="1" dirty="0">
                <a:solidFill>
                  <a:schemeClr val="accent1">
                    <a:lumMod val="75000"/>
                  </a:schemeClr>
                </a:solidFill>
              </a:rPr>
              <a:t>Head of Corporate Banking</a:t>
            </a:r>
          </a:p>
        </p:txBody>
      </p:sp>
      <p:sp>
        <p:nvSpPr>
          <p:cNvPr id="63" name="TextBox 62">
            <a:extLst>
              <a:ext uri="{FF2B5EF4-FFF2-40B4-BE49-F238E27FC236}">
                <a16:creationId xmlns:a16="http://schemas.microsoft.com/office/drawing/2014/main" id="{794C6D04-931F-43D4-8C32-B8836514A3F0}"/>
              </a:ext>
            </a:extLst>
          </p:cNvPr>
          <p:cNvSpPr txBox="1"/>
          <p:nvPr/>
        </p:nvSpPr>
        <p:spPr>
          <a:xfrm>
            <a:off x="10280944" y="4405818"/>
            <a:ext cx="2074377" cy="461665"/>
          </a:xfrm>
          <a:prstGeom prst="rect">
            <a:avLst/>
          </a:prstGeom>
          <a:noFill/>
        </p:spPr>
        <p:txBody>
          <a:bodyPr wrap="square" rtlCol="0">
            <a:spAutoFit/>
          </a:bodyPr>
          <a:lstStyle>
            <a:defPPr>
              <a:defRPr lang="en-US"/>
            </a:defPPr>
            <a:lvl1pPr algn="ctr">
              <a:defRPr sz="1200">
                <a:solidFill>
                  <a:srgbClr val="06578E"/>
                </a:solidFill>
                <a:latin typeface="+mn-lt"/>
              </a:defRPr>
            </a:lvl1pPr>
          </a:lstStyle>
          <a:p>
            <a:r>
              <a:rPr lang="en-US" b="1" i="1" dirty="0">
                <a:solidFill>
                  <a:schemeClr val="accent1">
                    <a:lumMod val="75000"/>
                  </a:schemeClr>
                </a:solidFill>
              </a:rPr>
              <a:t>General Manager</a:t>
            </a:r>
          </a:p>
          <a:p>
            <a:r>
              <a:rPr lang="en-US" b="1" i="1" dirty="0">
                <a:solidFill>
                  <a:schemeClr val="accent1">
                    <a:lumMod val="75000"/>
                  </a:schemeClr>
                </a:solidFill>
              </a:rPr>
              <a:t>Head of Risk Management</a:t>
            </a:r>
          </a:p>
        </p:txBody>
      </p:sp>
      <p:sp>
        <p:nvSpPr>
          <p:cNvPr id="64" name="TextBox 63">
            <a:extLst>
              <a:ext uri="{FF2B5EF4-FFF2-40B4-BE49-F238E27FC236}">
                <a16:creationId xmlns:a16="http://schemas.microsoft.com/office/drawing/2014/main" id="{CE39BA40-2A33-48AE-A268-9338947030BC}"/>
              </a:ext>
            </a:extLst>
          </p:cNvPr>
          <p:cNvSpPr txBox="1"/>
          <p:nvPr/>
        </p:nvSpPr>
        <p:spPr>
          <a:xfrm>
            <a:off x="8586859" y="5971032"/>
            <a:ext cx="2198615" cy="461665"/>
          </a:xfrm>
          <a:prstGeom prst="rect">
            <a:avLst/>
          </a:prstGeom>
          <a:noFill/>
        </p:spPr>
        <p:txBody>
          <a:bodyPr wrap="square" rtlCol="0">
            <a:spAutoFit/>
          </a:bodyPr>
          <a:lstStyle/>
          <a:p>
            <a:r>
              <a:rPr lang="en-US" sz="1200" b="1" dirty="0">
                <a:solidFill>
                  <a:schemeClr val="accent1">
                    <a:lumMod val="75000"/>
                  </a:schemeClr>
                </a:solidFill>
                <a:latin typeface="+mn-lt"/>
              </a:rPr>
              <a:t>Hanaa Mohammed </a:t>
            </a:r>
          </a:p>
          <a:p>
            <a:r>
              <a:rPr lang="en-US" sz="1200" b="1" dirty="0">
                <a:solidFill>
                  <a:schemeClr val="accent1">
                    <a:lumMod val="75000"/>
                  </a:schemeClr>
                </a:solidFill>
                <a:latin typeface="+mn-lt"/>
              </a:rPr>
              <a:t>Al Kharusi</a:t>
            </a:r>
          </a:p>
        </p:txBody>
      </p:sp>
      <p:sp>
        <p:nvSpPr>
          <p:cNvPr id="65" name="TextBox 64">
            <a:extLst>
              <a:ext uri="{FF2B5EF4-FFF2-40B4-BE49-F238E27FC236}">
                <a16:creationId xmlns:a16="http://schemas.microsoft.com/office/drawing/2014/main" id="{351B1265-0A13-4CFD-A2EC-91E0096759DE}"/>
              </a:ext>
            </a:extLst>
          </p:cNvPr>
          <p:cNvSpPr txBox="1"/>
          <p:nvPr/>
        </p:nvSpPr>
        <p:spPr>
          <a:xfrm>
            <a:off x="10617644" y="5971032"/>
            <a:ext cx="2198615" cy="461665"/>
          </a:xfrm>
          <a:prstGeom prst="rect">
            <a:avLst/>
          </a:prstGeom>
          <a:noFill/>
        </p:spPr>
        <p:txBody>
          <a:bodyPr wrap="square" rtlCol="0">
            <a:spAutoFit/>
          </a:bodyPr>
          <a:lstStyle/>
          <a:p>
            <a:r>
              <a:rPr lang="it-IT" sz="1200" b="1" dirty="0">
                <a:solidFill>
                  <a:schemeClr val="accent1">
                    <a:lumMod val="75000"/>
                  </a:schemeClr>
                </a:solidFill>
                <a:latin typeface="+mn-lt"/>
              </a:rPr>
              <a:t>Ghada Abdul Latif </a:t>
            </a:r>
          </a:p>
          <a:p>
            <a:r>
              <a:rPr lang="it-IT" sz="1200" b="1" dirty="0">
                <a:solidFill>
                  <a:schemeClr val="accent1">
                    <a:lumMod val="75000"/>
                  </a:schemeClr>
                </a:solidFill>
                <a:latin typeface="+mn-lt"/>
              </a:rPr>
              <a:t>Al Balushi</a:t>
            </a:r>
            <a:endParaRPr lang="en-US" sz="1200" b="1" dirty="0">
              <a:solidFill>
                <a:schemeClr val="accent1">
                  <a:lumMod val="75000"/>
                </a:schemeClr>
              </a:solidFill>
              <a:latin typeface="+mn-lt"/>
            </a:endParaRPr>
          </a:p>
        </p:txBody>
      </p:sp>
      <p:sp>
        <p:nvSpPr>
          <p:cNvPr id="70" name="AutoShape 30">
            <a:extLst>
              <a:ext uri="{FF2B5EF4-FFF2-40B4-BE49-F238E27FC236}">
                <a16:creationId xmlns:a16="http://schemas.microsoft.com/office/drawing/2014/main" id="{B45C3520-CBE7-4FBF-89F5-5E7834DB14F5}"/>
              </a:ext>
            </a:extLst>
          </p:cNvPr>
          <p:cNvSpPr>
            <a:spLocks noChangeArrowheads="1"/>
          </p:cNvSpPr>
          <p:nvPr/>
        </p:nvSpPr>
        <p:spPr bwMode="gray">
          <a:xfrm>
            <a:off x="2357213" y="3446608"/>
            <a:ext cx="274320" cy="274320"/>
          </a:xfrm>
          <a:prstGeom prst="ellipse">
            <a:avLst/>
          </a:prstGeom>
          <a:solidFill>
            <a:srgbClr val="B7A02B"/>
          </a:solidFill>
          <a:ln w="28575" algn="ctr">
            <a:solidFill>
              <a:schemeClr val="bg1"/>
            </a:solidFill>
            <a:round/>
            <a:headEnd/>
            <a:tailEnd/>
          </a:ln>
          <a:effectLst/>
        </p:spPr>
        <p:txBody>
          <a:bodyPr wrap="none" lIns="0" tIns="0" rIns="0" bIns="0"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lvl="0" indent="0" algn="ctr" defTabSz="78683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charset="0"/>
                <a:sym typeface="Wingdings" pitchFamily="2" charset="2"/>
              </a:rPr>
              <a:t>1</a:t>
            </a: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charset="0"/>
              <a:sym typeface="Wingdings" pitchFamily="2" charset="2"/>
            </a:endParaRPr>
          </a:p>
        </p:txBody>
      </p:sp>
      <p:sp>
        <p:nvSpPr>
          <p:cNvPr id="71" name="AutoShape 30">
            <a:extLst>
              <a:ext uri="{FF2B5EF4-FFF2-40B4-BE49-F238E27FC236}">
                <a16:creationId xmlns:a16="http://schemas.microsoft.com/office/drawing/2014/main" id="{5A8579FA-89A2-418B-B3DA-FEC5515000A7}"/>
              </a:ext>
            </a:extLst>
          </p:cNvPr>
          <p:cNvSpPr>
            <a:spLocks noChangeArrowheads="1"/>
          </p:cNvSpPr>
          <p:nvPr/>
        </p:nvSpPr>
        <p:spPr bwMode="gray">
          <a:xfrm>
            <a:off x="10328014" y="3447288"/>
            <a:ext cx="274320" cy="274320"/>
          </a:xfrm>
          <a:prstGeom prst="ellipse">
            <a:avLst/>
          </a:prstGeom>
          <a:solidFill>
            <a:srgbClr val="B7A02B"/>
          </a:solidFill>
          <a:ln w="28575" algn="ctr">
            <a:solidFill>
              <a:schemeClr val="bg1"/>
            </a:solidFill>
            <a:round/>
            <a:headEnd/>
            <a:tailEnd/>
          </a:ln>
          <a:effectLst/>
        </p:spPr>
        <p:txBody>
          <a:bodyPr wrap="none" lIns="0" tIns="0" rIns="0" bIns="0"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lvl="0" indent="0" algn="ctr" defTabSz="78683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charset="0"/>
                <a:sym typeface="Wingdings" pitchFamily="2" charset="2"/>
              </a:rPr>
              <a:t>5</a:t>
            </a: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charset="0"/>
              <a:sym typeface="Wingdings" pitchFamily="2" charset="2"/>
            </a:endParaRPr>
          </a:p>
        </p:txBody>
      </p:sp>
      <p:sp>
        <p:nvSpPr>
          <p:cNvPr id="72" name="AutoShape 30">
            <a:extLst>
              <a:ext uri="{FF2B5EF4-FFF2-40B4-BE49-F238E27FC236}">
                <a16:creationId xmlns:a16="http://schemas.microsoft.com/office/drawing/2014/main" id="{896D6450-69A4-4426-970B-C9029CA96B87}"/>
              </a:ext>
            </a:extLst>
          </p:cNvPr>
          <p:cNvSpPr>
            <a:spLocks noChangeArrowheads="1"/>
          </p:cNvSpPr>
          <p:nvPr/>
        </p:nvSpPr>
        <p:spPr bwMode="gray">
          <a:xfrm>
            <a:off x="8333633" y="3447288"/>
            <a:ext cx="274320" cy="274320"/>
          </a:xfrm>
          <a:prstGeom prst="ellipse">
            <a:avLst/>
          </a:prstGeom>
          <a:solidFill>
            <a:srgbClr val="B7A02B"/>
          </a:solidFill>
          <a:ln w="28575" algn="ctr">
            <a:solidFill>
              <a:schemeClr val="bg1"/>
            </a:solidFill>
            <a:round/>
            <a:headEnd/>
            <a:tailEnd/>
          </a:ln>
          <a:effectLst/>
        </p:spPr>
        <p:txBody>
          <a:bodyPr wrap="none" lIns="0" tIns="0" rIns="0" bIns="0"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lvl="0" indent="0" algn="ctr" defTabSz="78683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charset="0"/>
                <a:sym typeface="Wingdings" pitchFamily="2" charset="2"/>
              </a:rPr>
              <a:t>4</a:t>
            </a: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charset="0"/>
              <a:sym typeface="Wingdings" pitchFamily="2" charset="2"/>
            </a:endParaRPr>
          </a:p>
        </p:txBody>
      </p:sp>
      <p:sp>
        <p:nvSpPr>
          <p:cNvPr id="73" name="AutoShape 30">
            <a:extLst>
              <a:ext uri="{FF2B5EF4-FFF2-40B4-BE49-F238E27FC236}">
                <a16:creationId xmlns:a16="http://schemas.microsoft.com/office/drawing/2014/main" id="{B32E150E-5CBD-41AF-9F59-C2A74998C23C}"/>
              </a:ext>
            </a:extLst>
          </p:cNvPr>
          <p:cNvSpPr>
            <a:spLocks noChangeArrowheads="1"/>
          </p:cNvSpPr>
          <p:nvPr/>
        </p:nvSpPr>
        <p:spPr bwMode="gray">
          <a:xfrm>
            <a:off x="6356061" y="3447288"/>
            <a:ext cx="274320" cy="274320"/>
          </a:xfrm>
          <a:prstGeom prst="ellipse">
            <a:avLst/>
          </a:prstGeom>
          <a:solidFill>
            <a:srgbClr val="B7A02B"/>
          </a:solidFill>
          <a:ln w="28575" algn="ctr">
            <a:solidFill>
              <a:schemeClr val="bg1"/>
            </a:solidFill>
            <a:round/>
            <a:headEnd/>
            <a:tailEnd/>
          </a:ln>
          <a:effectLst/>
        </p:spPr>
        <p:txBody>
          <a:bodyPr wrap="none" lIns="0" tIns="0" rIns="0" bIns="0"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lvl="0" indent="0" algn="ctr" defTabSz="78683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charset="0"/>
                <a:sym typeface="Wingdings" pitchFamily="2" charset="2"/>
              </a:rPr>
              <a:t>3</a:t>
            </a: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charset="0"/>
              <a:sym typeface="Wingdings" pitchFamily="2" charset="2"/>
            </a:endParaRPr>
          </a:p>
        </p:txBody>
      </p:sp>
      <p:sp>
        <p:nvSpPr>
          <p:cNvPr id="74" name="AutoShape 30">
            <a:extLst>
              <a:ext uri="{FF2B5EF4-FFF2-40B4-BE49-F238E27FC236}">
                <a16:creationId xmlns:a16="http://schemas.microsoft.com/office/drawing/2014/main" id="{C71253BA-0919-459B-BCD9-C648FAEC9E1D}"/>
              </a:ext>
            </a:extLst>
          </p:cNvPr>
          <p:cNvSpPr>
            <a:spLocks noChangeArrowheads="1"/>
          </p:cNvSpPr>
          <p:nvPr/>
        </p:nvSpPr>
        <p:spPr bwMode="gray">
          <a:xfrm>
            <a:off x="4347478" y="3447288"/>
            <a:ext cx="274320" cy="274320"/>
          </a:xfrm>
          <a:prstGeom prst="ellipse">
            <a:avLst/>
          </a:prstGeom>
          <a:solidFill>
            <a:srgbClr val="B7A02B"/>
          </a:solidFill>
          <a:ln w="28575" algn="ctr">
            <a:solidFill>
              <a:schemeClr val="bg1"/>
            </a:solidFill>
            <a:round/>
            <a:headEnd/>
            <a:tailEnd/>
          </a:ln>
          <a:effectLst/>
        </p:spPr>
        <p:txBody>
          <a:bodyPr wrap="none" lIns="0" tIns="0" rIns="0" bIns="0"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lvl="0" indent="0" algn="ctr" defTabSz="78683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charset="0"/>
                <a:sym typeface="Wingdings" pitchFamily="2" charset="2"/>
              </a:rPr>
              <a:t>2</a:t>
            </a: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charset="0"/>
              <a:sym typeface="Wingdings" pitchFamily="2" charset="2"/>
            </a:endParaRPr>
          </a:p>
        </p:txBody>
      </p:sp>
      <p:pic>
        <p:nvPicPr>
          <p:cNvPr id="5" name="Picture 4">
            <a:extLst>
              <a:ext uri="{FF2B5EF4-FFF2-40B4-BE49-F238E27FC236}">
                <a16:creationId xmlns:a16="http://schemas.microsoft.com/office/drawing/2014/main" id="{D65ECE5E-496E-4B7B-9392-E1A35165084E}"/>
              </a:ext>
            </a:extLst>
          </p:cNvPr>
          <p:cNvPicPr>
            <a:picLocks noChangeAspect="1"/>
          </p:cNvPicPr>
          <p:nvPr/>
        </p:nvPicPr>
        <p:blipFill rotWithShape="1">
          <a:blip r:embed="rId16"/>
          <a:srcRect t="5508" r="7702" b="15869"/>
          <a:stretch/>
        </p:blipFill>
        <p:spPr>
          <a:xfrm>
            <a:off x="11223579" y="1098419"/>
            <a:ext cx="914400" cy="1001483"/>
          </a:xfrm>
          <a:prstGeom prst="rect">
            <a:avLst/>
          </a:prstGeom>
          <a:ln>
            <a:noFill/>
          </a:ln>
          <a:effectLst>
            <a:outerShdw blurRad="292100" dist="139700" dir="2700000" algn="tl" rotWithShape="0">
              <a:srgbClr val="333333">
                <a:alpha val="65000"/>
              </a:srgbClr>
            </a:outerShdw>
          </a:effectLst>
        </p:spPr>
      </p:pic>
      <p:sp>
        <p:nvSpPr>
          <p:cNvPr id="67" name="TextBox 66">
            <a:extLst>
              <a:ext uri="{FF2B5EF4-FFF2-40B4-BE49-F238E27FC236}">
                <a16:creationId xmlns:a16="http://schemas.microsoft.com/office/drawing/2014/main" id="{B81C315C-93B0-4E80-B129-CB3343F0D8AE}"/>
              </a:ext>
            </a:extLst>
          </p:cNvPr>
          <p:cNvSpPr txBox="1"/>
          <p:nvPr/>
        </p:nvSpPr>
        <p:spPr>
          <a:xfrm>
            <a:off x="11027185" y="2231136"/>
            <a:ext cx="1281295" cy="461665"/>
          </a:xfrm>
          <a:prstGeom prst="rect">
            <a:avLst/>
          </a:prstGeom>
          <a:noFill/>
        </p:spPr>
        <p:txBody>
          <a:bodyPr wrap="square" rtlCol="0">
            <a:spAutoFit/>
          </a:bodyPr>
          <a:lstStyle/>
          <a:p>
            <a:r>
              <a:rPr lang="es-ES" sz="1200" b="1" dirty="0">
                <a:solidFill>
                  <a:schemeClr val="accent1">
                    <a:lumMod val="75000"/>
                  </a:schemeClr>
                </a:solidFill>
                <a:latin typeface="+mn-lt"/>
              </a:rPr>
              <a:t>Qais Abdullah Al Kharusi</a:t>
            </a:r>
            <a:endParaRPr lang="en-US" sz="1200" b="1" dirty="0">
              <a:solidFill>
                <a:schemeClr val="accent1">
                  <a:lumMod val="75000"/>
                </a:schemeClr>
              </a:solidFill>
              <a:latin typeface="+mn-lt"/>
            </a:endParaRPr>
          </a:p>
        </p:txBody>
      </p:sp>
    </p:spTree>
    <p:extLst>
      <p:ext uri="{BB962C8B-B14F-4D97-AF65-F5344CB8AC3E}">
        <p14:creationId xmlns:p14="http://schemas.microsoft.com/office/powerpoint/2010/main" val="162784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307ECC-C750-4ADE-9063-A420EB31AFB2}"/>
              </a:ext>
            </a:extLst>
          </p:cNvPr>
          <p:cNvSpPr/>
          <p:nvPr/>
        </p:nvSpPr>
        <p:spPr>
          <a:xfrm>
            <a:off x="353466" y="4926954"/>
            <a:ext cx="11647190" cy="13800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Slide Number Placeholder 3"/>
          <p:cNvSpPr>
            <a:spLocks noGrp="1"/>
          </p:cNvSpPr>
          <p:nvPr>
            <p:ph type="sldNum" sz="quarter" idx="12"/>
          </p:nvPr>
        </p:nvSpPr>
        <p:spPr>
          <a:xfrm>
            <a:off x="9935640" y="6511597"/>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7</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p:cNvCxnSpPr/>
          <p:nvPr/>
        </p:nvCxnSpPr>
        <p:spPr>
          <a:xfrm>
            <a:off x="0" y="620687"/>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19336" y="52703"/>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Business Segments </a:t>
            </a:r>
          </a:p>
        </p:txBody>
      </p:sp>
      <p:sp>
        <p:nvSpPr>
          <p:cNvPr id="4" name="Rectangle 3">
            <a:extLst>
              <a:ext uri="{FF2B5EF4-FFF2-40B4-BE49-F238E27FC236}">
                <a16:creationId xmlns:a16="http://schemas.microsoft.com/office/drawing/2014/main" id="{71BFC1E7-B945-4F78-93CD-AB0FF43B3717}"/>
              </a:ext>
            </a:extLst>
          </p:cNvPr>
          <p:cNvSpPr/>
          <p:nvPr/>
        </p:nvSpPr>
        <p:spPr>
          <a:xfrm>
            <a:off x="353466" y="779786"/>
            <a:ext cx="3639494" cy="384212"/>
          </a:xfrm>
          <a:prstGeom prst="rect">
            <a:avLst/>
          </a:prstGeom>
          <a:solidFill>
            <a:srgbClr val="1F4E78"/>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Retail Banking  </a:t>
            </a:r>
          </a:p>
        </p:txBody>
      </p:sp>
      <p:sp>
        <p:nvSpPr>
          <p:cNvPr id="17" name="Rectangle 16">
            <a:extLst>
              <a:ext uri="{FF2B5EF4-FFF2-40B4-BE49-F238E27FC236}">
                <a16:creationId xmlns:a16="http://schemas.microsoft.com/office/drawing/2014/main" id="{923B779B-AFFD-4964-B7D0-B2FCA7AA62A0}"/>
              </a:ext>
            </a:extLst>
          </p:cNvPr>
          <p:cNvSpPr/>
          <p:nvPr/>
        </p:nvSpPr>
        <p:spPr>
          <a:xfrm>
            <a:off x="4339208" y="777240"/>
            <a:ext cx="7661448" cy="384212"/>
          </a:xfrm>
          <a:prstGeom prst="rect">
            <a:avLst/>
          </a:prstGeom>
          <a:solidFill>
            <a:srgbClr val="1F4E78"/>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Wholesale Banking </a:t>
            </a:r>
          </a:p>
        </p:txBody>
      </p:sp>
      <p:sp>
        <p:nvSpPr>
          <p:cNvPr id="6" name="Rectangle 5">
            <a:extLst>
              <a:ext uri="{FF2B5EF4-FFF2-40B4-BE49-F238E27FC236}">
                <a16:creationId xmlns:a16="http://schemas.microsoft.com/office/drawing/2014/main" id="{A9D7F3D8-3336-42BB-B406-12BE7E88D5BE}"/>
              </a:ext>
            </a:extLst>
          </p:cNvPr>
          <p:cNvSpPr/>
          <p:nvPr/>
        </p:nvSpPr>
        <p:spPr>
          <a:xfrm>
            <a:off x="356616" y="1247686"/>
            <a:ext cx="3657600" cy="359692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lumMod val="75000"/>
                  </a:schemeClr>
                </a:solidFill>
              </a:rPr>
              <a:t>Retail Banking </a:t>
            </a:r>
          </a:p>
          <a:p>
            <a:pPr marL="171450" indent="-171450">
              <a:buFont typeface="Wingdings" panose="05000000000000000000" pitchFamily="2" charset="2"/>
              <a:buChar char="ü"/>
            </a:pPr>
            <a:r>
              <a:rPr lang="en-US" sz="1400" dirty="0">
                <a:solidFill>
                  <a:schemeClr val="accent1">
                    <a:lumMod val="75000"/>
                  </a:schemeClr>
                </a:solidFill>
              </a:rPr>
              <a:t>Strong emphasis on </a:t>
            </a:r>
            <a:r>
              <a:rPr lang="en-US" sz="1400" b="1" dirty="0">
                <a:solidFill>
                  <a:schemeClr val="accent1">
                    <a:lumMod val="75000"/>
                  </a:schemeClr>
                </a:solidFill>
              </a:rPr>
              <a:t>designing and offering innovative products </a:t>
            </a:r>
            <a:r>
              <a:rPr lang="en-US" sz="1400" dirty="0">
                <a:solidFill>
                  <a:schemeClr val="accent1">
                    <a:lumMod val="75000"/>
                  </a:schemeClr>
                </a:solidFill>
              </a:rPr>
              <a:t>and services </a:t>
            </a:r>
          </a:p>
          <a:p>
            <a:pPr marL="171450" indent="-171450">
              <a:buFont typeface="Wingdings" panose="05000000000000000000" pitchFamily="2" charset="2"/>
              <a:buChar char="ü"/>
            </a:pPr>
            <a:r>
              <a:rPr lang="en-US" sz="1400" dirty="0">
                <a:solidFill>
                  <a:schemeClr val="accent1">
                    <a:lumMod val="75000"/>
                  </a:schemeClr>
                </a:solidFill>
              </a:rPr>
              <a:t>Consists of </a:t>
            </a:r>
            <a:r>
              <a:rPr lang="en-US" sz="1400" b="1" dirty="0">
                <a:solidFill>
                  <a:schemeClr val="accent1">
                    <a:lumMod val="75000"/>
                  </a:schemeClr>
                </a:solidFill>
              </a:rPr>
              <a:t>specialized teams </a:t>
            </a:r>
            <a:r>
              <a:rPr lang="en-US" sz="1400" dirty="0">
                <a:solidFill>
                  <a:schemeClr val="accent1">
                    <a:lumMod val="75000"/>
                  </a:schemeClr>
                </a:solidFill>
              </a:rPr>
              <a:t>dedicated for Retail, Premium, Private Banking, Wealth management and Islamic Banking customers.</a:t>
            </a:r>
          </a:p>
          <a:p>
            <a:pPr marL="171450" indent="-171450">
              <a:buFont typeface="Wingdings" panose="05000000000000000000" pitchFamily="2" charset="2"/>
              <a:buChar char="ü"/>
            </a:pPr>
            <a:r>
              <a:rPr lang="en-US" sz="1400" dirty="0">
                <a:solidFill>
                  <a:schemeClr val="accent1">
                    <a:lumMod val="75000"/>
                  </a:schemeClr>
                </a:solidFill>
              </a:rPr>
              <a:t>Offering services through multiple distribution channels including </a:t>
            </a:r>
            <a:r>
              <a:rPr lang="en-US" sz="1400" b="1" dirty="0">
                <a:solidFill>
                  <a:schemeClr val="accent1">
                    <a:lumMod val="75000"/>
                  </a:schemeClr>
                </a:solidFill>
              </a:rPr>
              <a:t>39 branches</a:t>
            </a:r>
            <a:r>
              <a:rPr lang="en-US" sz="1400" dirty="0">
                <a:solidFill>
                  <a:schemeClr val="accent1">
                    <a:lumMod val="75000"/>
                  </a:schemeClr>
                </a:solidFill>
              </a:rPr>
              <a:t> across the Sultanate of Oman (including </a:t>
            </a:r>
            <a:r>
              <a:rPr lang="en-US" sz="1400" b="1" dirty="0">
                <a:solidFill>
                  <a:schemeClr val="accent1">
                    <a:lumMod val="75000"/>
                  </a:schemeClr>
                </a:solidFill>
              </a:rPr>
              <a:t>17 Islamic branches</a:t>
            </a:r>
            <a:r>
              <a:rPr lang="en-US" sz="1400" dirty="0">
                <a:solidFill>
                  <a:schemeClr val="accent1">
                    <a:lumMod val="75000"/>
                  </a:schemeClr>
                </a:solidFill>
              </a:rPr>
              <a:t>)</a:t>
            </a:r>
          </a:p>
          <a:p>
            <a:pPr marL="171450" indent="-171450">
              <a:buFont typeface="Wingdings" panose="05000000000000000000" pitchFamily="2" charset="2"/>
              <a:buChar char="ü"/>
            </a:pPr>
            <a:r>
              <a:rPr lang="en-US" sz="1400" dirty="0">
                <a:solidFill>
                  <a:schemeClr val="accent1">
                    <a:lumMod val="75000"/>
                  </a:schemeClr>
                </a:solidFill>
              </a:rPr>
              <a:t>Bank continues to focus on expansion of retail network including </a:t>
            </a:r>
            <a:r>
              <a:rPr lang="en-US" sz="1400" b="1" dirty="0">
                <a:solidFill>
                  <a:schemeClr val="accent1">
                    <a:lumMod val="75000"/>
                  </a:schemeClr>
                </a:solidFill>
              </a:rPr>
              <a:t>digital branches. </a:t>
            </a:r>
          </a:p>
          <a:p>
            <a:pPr marL="171450" indent="-171450">
              <a:buFont typeface="Wingdings" panose="05000000000000000000" pitchFamily="2" charset="2"/>
              <a:buChar char="ü"/>
            </a:pPr>
            <a:r>
              <a:rPr lang="en-US" sz="1400" b="1" dirty="0">
                <a:solidFill>
                  <a:schemeClr val="accent1">
                    <a:lumMod val="75000"/>
                  </a:schemeClr>
                </a:solidFill>
              </a:rPr>
              <a:t>Widen customer base </a:t>
            </a:r>
            <a:r>
              <a:rPr lang="en-US" sz="1400" dirty="0">
                <a:solidFill>
                  <a:schemeClr val="accent1">
                    <a:lumMod val="75000"/>
                  </a:schemeClr>
                </a:solidFill>
              </a:rPr>
              <a:t>of target segment both under conventional and Islamic banking business.</a:t>
            </a:r>
            <a:endParaRPr lang="en-US" sz="1100" dirty="0">
              <a:solidFill>
                <a:schemeClr val="accent1">
                  <a:lumMod val="75000"/>
                </a:schemeClr>
              </a:solidFill>
            </a:endParaRPr>
          </a:p>
        </p:txBody>
      </p:sp>
      <p:sp>
        <p:nvSpPr>
          <p:cNvPr id="19" name="Rectangle 18">
            <a:extLst>
              <a:ext uri="{FF2B5EF4-FFF2-40B4-BE49-F238E27FC236}">
                <a16:creationId xmlns:a16="http://schemas.microsoft.com/office/drawing/2014/main" id="{BFA5F2E8-097E-4F07-B258-FF985587B632}"/>
              </a:ext>
            </a:extLst>
          </p:cNvPr>
          <p:cNvSpPr/>
          <p:nvPr/>
        </p:nvSpPr>
        <p:spPr>
          <a:xfrm>
            <a:off x="4339208" y="1242932"/>
            <a:ext cx="3657600" cy="359359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lumMod val="75000"/>
                  </a:schemeClr>
                </a:solidFill>
              </a:rPr>
              <a:t>Corporate Banking &amp; SME</a:t>
            </a:r>
          </a:p>
          <a:p>
            <a:pPr marL="171450" indent="-171450">
              <a:buFont typeface="Wingdings" panose="05000000000000000000" pitchFamily="2" charset="2"/>
              <a:buChar char="ü"/>
            </a:pPr>
            <a:r>
              <a:rPr lang="en-US" sz="1400" dirty="0">
                <a:solidFill>
                  <a:schemeClr val="accent1">
                    <a:lumMod val="75000"/>
                  </a:schemeClr>
                </a:solidFill>
              </a:rPr>
              <a:t>Offering </a:t>
            </a:r>
            <a:r>
              <a:rPr lang="en-US" sz="1400" b="1" dirty="0">
                <a:solidFill>
                  <a:schemeClr val="accent1">
                    <a:lumMod val="75000"/>
                  </a:schemeClr>
                </a:solidFill>
              </a:rPr>
              <a:t>full array of services </a:t>
            </a:r>
            <a:r>
              <a:rPr lang="en-US" sz="1400" dirty="0">
                <a:solidFill>
                  <a:schemeClr val="accent1">
                    <a:lumMod val="75000"/>
                  </a:schemeClr>
                </a:solidFill>
              </a:rPr>
              <a:t>through sector specific teams</a:t>
            </a:r>
          </a:p>
          <a:p>
            <a:pPr marL="171450" indent="-171450">
              <a:buFont typeface="Wingdings" panose="05000000000000000000" pitchFamily="2" charset="2"/>
              <a:buChar char="ü"/>
            </a:pPr>
            <a:r>
              <a:rPr lang="en-US" sz="1400" dirty="0">
                <a:solidFill>
                  <a:schemeClr val="accent1">
                    <a:lumMod val="75000"/>
                  </a:schemeClr>
                </a:solidFill>
              </a:rPr>
              <a:t>Continuous focus on the sectors that form part of the Sultanate’s </a:t>
            </a:r>
            <a:r>
              <a:rPr lang="en-US" sz="1400" b="1" dirty="0">
                <a:solidFill>
                  <a:schemeClr val="accent1">
                    <a:lumMod val="75000"/>
                  </a:schemeClr>
                </a:solidFill>
              </a:rPr>
              <a:t>diversification strategy and Vision 2040</a:t>
            </a:r>
          </a:p>
          <a:p>
            <a:pPr marL="171450" indent="-171450">
              <a:buFont typeface="Wingdings" panose="05000000000000000000" pitchFamily="2" charset="2"/>
              <a:buChar char="ü"/>
            </a:pPr>
            <a:r>
              <a:rPr lang="en-US" sz="1400" dirty="0">
                <a:solidFill>
                  <a:schemeClr val="accent1">
                    <a:lumMod val="75000"/>
                  </a:schemeClr>
                </a:solidFill>
              </a:rPr>
              <a:t>Includes Government Banking, Corporate Liabilities &amp; E-channels team.</a:t>
            </a:r>
          </a:p>
          <a:p>
            <a:r>
              <a:rPr lang="en-US" sz="1400" b="1" dirty="0">
                <a:solidFill>
                  <a:schemeClr val="accent1">
                    <a:lumMod val="75000"/>
                  </a:schemeClr>
                </a:solidFill>
              </a:rPr>
              <a:t>Treasury &amp; FI</a:t>
            </a:r>
          </a:p>
          <a:p>
            <a:pPr marL="171450" indent="-171450">
              <a:buFont typeface="Wingdings" panose="05000000000000000000" pitchFamily="2" charset="2"/>
              <a:buChar char="ü"/>
            </a:pPr>
            <a:r>
              <a:rPr lang="en-US" sz="1400" dirty="0">
                <a:solidFill>
                  <a:schemeClr val="accent1">
                    <a:lumMod val="75000"/>
                  </a:schemeClr>
                </a:solidFill>
              </a:rPr>
              <a:t>Provides a comprehensive package of services to </a:t>
            </a:r>
            <a:r>
              <a:rPr lang="en-US" sz="1400" b="1" dirty="0">
                <a:solidFill>
                  <a:schemeClr val="accent1">
                    <a:lumMod val="75000"/>
                  </a:schemeClr>
                </a:solidFill>
              </a:rPr>
              <a:t>corporate, commercial and government institutions</a:t>
            </a:r>
            <a:r>
              <a:rPr lang="en-US" sz="1400" dirty="0">
                <a:solidFill>
                  <a:schemeClr val="accent1">
                    <a:lumMod val="75000"/>
                  </a:schemeClr>
                </a:solidFill>
              </a:rPr>
              <a:t>.</a:t>
            </a:r>
          </a:p>
          <a:p>
            <a:pPr marL="171450" indent="-171450">
              <a:buFont typeface="Wingdings" panose="05000000000000000000" pitchFamily="2" charset="2"/>
              <a:buChar char="ü"/>
            </a:pPr>
            <a:r>
              <a:rPr lang="en-US" sz="1400" dirty="0">
                <a:solidFill>
                  <a:schemeClr val="accent1">
                    <a:lumMod val="75000"/>
                  </a:schemeClr>
                </a:solidFill>
              </a:rPr>
              <a:t>Financial Institutions Group covers </a:t>
            </a:r>
            <a:r>
              <a:rPr lang="en-US" sz="1400" b="1" dirty="0">
                <a:solidFill>
                  <a:schemeClr val="accent1">
                    <a:lumMod val="75000"/>
                  </a:schemeClr>
                </a:solidFill>
              </a:rPr>
              <a:t>global relationships with other financial institutions </a:t>
            </a:r>
            <a:r>
              <a:rPr lang="en-US" sz="1400" dirty="0">
                <a:solidFill>
                  <a:schemeClr val="accent1">
                    <a:lumMod val="75000"/>
                  </a:schemeClr>
                </a:solidFill>
              </a:rPr>
              <a:t>and acts as an international arm of ahlibank</a:t>
            </a:r>
            <a:endParaRPr lang="en-US" sz="1100" dirty="0">
              <a:solidFill>
                <a:schemeClr val="accent1">
                  <a:lumMod val="75000"/>
                </a:schemeClr>
              </a:solidFill>
            </a:endParaRPr>
          </a:p>
        </p:txBody>
      </p:sp>
      <p:sp>
        <p:nvSpPr>
          <p:cNvPr id="20" name="Rectangle 19">
            <a:extLst>
              <a:ext uri="{FF2B5EF4-FFF2-40B4-BE49-F238E27FC236}">
                <a16:creationId xmlns:a16="http://schemas.microsoft.com/office/drawing/2014/main" id="{0CC82B93-C4B4-40AC-A4F8-DE1429BE2321}"/>
              </a:ext>
            </a:extLst>
          </p:cNvPr>
          <p:cNvSpPr/>
          <p:nvPr/>
        </p:nvSpPr>
        <p:spPr>
          <a:xfrm>
            <a:off x="8343056" y="1246336"/>
            <a:ext cx="3657600" cy="359693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lumMod val="75000"/>
                  </a:schemeClr>
                </a:solidFill>
              </a:rPr>
              <a:t>Investment Banking</a:t>
            </a:r>
          </a:p>
          <a:p>
            <a:pPr marL="171450" indent="-171450">
              <a:buFont typeface="Wingdings" panose="05000000000000000000" pitchFamily="2" charset="2"/>
              <a:buChar char="ü"/>
            </a:pPr>
            <a:r>
              <a:rPr lang="en-US" sz="1400" dirty="0">
                <a:solidFill>
                  <a:schemeClr val="accent1">
                    <a:lumMod val="75000"/>
                  </a:schemeClr>
                </a:solidFill>
              </a:rPr>
              <a:t>The Corporate Finance Advisory division is a </a:t>
            </a:r>
            <a:r>
              <a:rPr lang="en-US" sz="1400" b="1" dirty="0">
                <a:solidFill>
                  <a:schemeClr val="accent1">
                    <a:lumMod val="75000"/>
                  </a:schemeClr>
                </a:solidFill>
              </a:rPr>
              <a:t>full-service financial advisory </a:t>
            </a:r>
            <a:r>
              <a:rPr lang="en-US" sz="1400" dirty="0">
                <a:solidFill>
                  <a:schemeClr val="accent1">
                    <a:lumMod val="75000"/>
                  </a:schemeClr>
                </a:solidFill>
              </a:rPr>
              <a:t>and fundraising platform with proven track record across products categories.</a:t>
            </a:r>
          </a:p>
          <a:p>
            <a:pPr marL="171450" indent="-171450">
              <a:buFont typeface="Wingdings" panose="05000000000000000000" pitchFamily="2" charset="2"/>
              <a:buChar char="ü"/>
            </a:pPr>
            <a:r>
              <a:rPr lang="en-US" sz="1400" dirty="0">
                <a:solidFill>
                  <a:schemeClr val="accent1">
                    <a:lumMod val="75000"/>
                  </a:schemeClr>
                </a:solidFill>
              </a:rPr>
              <a:t>Continued focus on building </a:t>
            </a:r>
            <a:r>
              <a:rPr lang="en-US" sz="1400" b="1" dirty="0">
                <a:solidFill>
                  <a:schemeClr val="accent1">
                    <a:lumMod val="75000"/>
                  </a:schemeClr>
                </a:solidFill>
              </a:rPr>
              <a:t>cross border transactions and regional </a:t>
            </a:r>
            <a:r>
              <a:rPr lang="en-US" sz="1400" dirty="0">
                <a:solidFill>
                  <a:schemeClr val="accent1">
                    <a:lumMod val="75000"/>
                  </a:schemeClr>
                </a:solidFill>
              </a:rPr>
              <a:t>origination and placement capabilities. </a:t>
            </a:r>
          </a:p>
          <a:p>
            <a:pPr marL="171450" indent="-171450">
              <a:buFont typeface="Wingdings" panose="05000000000000000000" pitchFamily="2" charset="2"/>
              <a:buChar char="ü"/>
            </a:pPr>
            <a:r>
              <a:rPr lang="en-US" sz="1400" dirty="0">
                <a:solidFill>
                  <a:schemeClr val="accent1">
                    <a:lumMod val="75000"/>
                  </a:schemeClr>
                </a:solidFill>
              </a:rPr>
              <a:t>Asset management division offers a </a:t>
            </a:r>
            <a:r>
              <a:rPr lang="en-US" sz="1400" b="1" dirty="0">
                <a:solidFill>
                  <a:schemeClr val="accent1">
                    <a:lumMod val="75000"/>
                  </a:schemeClr>
                </a:solidFill>
              </a:rPr>
              <a:t>diverse range of investment solutions </a:t>
            </a:r>
            <a:r>
              <a:rPr lang="en-US" sz="1400" dirty="0">
                <a:solidFill>
                  <a:schemeClr val="accent1">
                    <a:lumMod val="75000"/>
                  </a:schemeClr>
                </a:solidFill>
              </a:rPr>
              <a:t>for its institutional and high net worth clients including mutual funds and investment advisory services across asset classes. </a:t>
            </a:r>
          </a:p>
          <a:p>
            <a:pPr marL="171450" indent="-171450">
              <a:buFont typeface="Wingdings" panose="05000000000000000000" pitchFamily="2" charset="2"/>
              <a:buChar char="ü"/>
            </a:pPr>
            <a:r>
              <a:rPr lang="en-US" sz="1400" dirty="0">
                <a:solidFill>
                  <a:schemeClr val="accent1">
                    <a:lumMod val="75000"/>
                  </a:schemeClr>
                </a:solidFill>
              </a:rPr>
              <a:t>The brokerage division is a </a:t>
            </a:r>
            <a:r>
              <a:rPr lang="en-US" sz="1400" b="1" dirty="0">
                <a:solidFill>
                  <a:schemeClr val="accent1">
                    <a:lumMod val="75000"/>
                  </a:schemeClr>
                </a:solidFill>
              </a:rPr>
              <a:t>leading player in the Muscat Stock Exchange </a:t>
            </a:r>
            <a:r>
              <a:rPr lang="en-US" sz="1400" dirty="0">
                <a:solidFill>
                  <a:schemeClr val="accent1">
                    <a:lumMod val="75000"/>
                  </a:schemeClr>
                </a:solidFill>
              </a:rPr>
              <a:t>servicing broad range of institutional and retail clients.</a:t>
            </a:r>
          </a:p>
        </p:txBody>
      </p:sp>
      <p:sp>
        <p:nvSpPr>
          <p:cNvPr id="31" name="Rectangle 30">
            <a:extLst>
              <a:ext uri="{FF2B5EF4-FFF2-40B4-BE49-F238E27FC236}">
                <a16:creationId xmlns:a16="http://schemas.microsoft.com/office/drawing/2014/main" id="{33D06270-873F-4944-8D52-722332F1D099}"/>
              </a:ext>
            </a:extLst>
          </p:cNvPr>
          <p:cNvSpPr/>
          <p:nvPr/>
        </p:nvSpPr>
        <p:spPr>
          <a:xfrm>
            <a:off x="3034830" y="5623560"/>
            <a:ext cx="4297680" cy="622978"/>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lumMod val="75000"/>
                  </a:schemeClr>
                </a:solidFill>
              </a:rPr>
              <a:t>         739      	                         730                           730</a:t>
            </a:r>
          </a:p>
          <a:p>
            <a:endParaRPr lang="en-US" sz="1100" dirty="0">
              <a:solidFill>
                <a:schemeClr val="accent1">
                  <a:lumMod val="75000"/>
                </a:schemeClr>
              </a:solidFill>
            </a:endParaRPr>
          </a:p>
          <a:p>
            <a:r>
              <a:rPr lang="en-US" sz="1400" b="1" dirty="0">
                <a:solidFill>
                  <a:schemeClr val="accent1">
                    <a:lumMod val="75000"/>
                  </a:schemeClr>
                </a:solidFill>
              </a:rPr>
              <a:t>         22.7                               28.2                         14.6</a:t>
            </a:r>
            <a:endParaRPr lang="en-US" sz="1100" dirty="0">
              <a:solidFill>
                <a:schemeClr val="accent1">
                  <a:lumMod val="75000"/>
                </a:schemeClr>
              </a:solidFill>
            </a:endParaRPr>
          </a:p>
        </p:txBody>
      </p:sp>
      <p:sp>
        <p:nvSpPr>
          <p:cNvPr id="33" name="TextBox 32">
            <a:extLst>
              <a:ext uri="{FF2B5EF4-FFF2-40B4-BE49-F238E27FC236}">
                <a16:creationId xmlns:a16="http://schemas.microsoft.com/office/drawing/2014/main" id="{506C97DB-200F-428D-9F50-21CB7CE61B97}"/>
              </a:ext>
            </a:extLst>
          </p:cNvPr>
          <p:cNvSpPr txBox="1"/>
          <p:nvPr/>
        </p:nvSpPr>
        <p:spPr>
          <a:xfrm>
            <a:off x="4475468" y="5109966"/>
            <a:ext cx="855541" cy="167195"/>
          </a:xfrm>
          <a:prstGeom prst="rect">
            <a:avLst/>
          </a:prstGeom>
          <a:noFill/>
        </p:spPr>
        <p:txBody>
          <a:bodyPr wrap="square" rtlCol="0">
            <a:spAutoFit/>
          </a:bodyPr>
          <a:lstStyle/>
          <a:p>
            <a:r>
              <a:rPr lang="en-US" sz="1200" b="1" dirty="0">
                <a:solidFill>
                  <a:schemeClr val="bg1"/>
                </a:solidFill>
              </a:rPr>
              <a:t>OMR Mn</a:t>
            </a:r>
          </a:p>
        </p:txBody>
      </p:sp>
      <p:sp>
        <p:nvSpPr>
          <p:cNvPr id="36" name="Rectangle 35">
            <a:extLst>
              <a:ext uri="{FF2B5EF4-FFF2-40B4-BE49-F238E27FC236}">
                <a16:creationId xmlns:a16="http://schemas.microsoft.com/office/drawing/2014/main" id="{168677EC-99ED-4BB3-B82C-7F4ADDB38A70}"/>
              </a:ext>
            </a:extLst>
          </p:cNvPr>
          <p:cNvSpPr/>
          <p:nvPr/>
        </p:nvSpPr>
        <p:spPr>
          <a:xfrm>
            <a:off x="594687" y="5623560"/>
            <a:ext cx="2231136" cy="622978"/>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lumMod val="75000"/>
                  </a:schemeClr>
                </a:solidFill>
              </a:rPr>
              <a:t>Total Assets       </a:t>
            </a:r>
          </a:p>
          <a:p>
            <a:r>
              <a:rPr lang="en-US" sz="1400" b="1" dirty="0">
                <a:solidFill>
                  <a:schemeClr val="accent1">
                    <a:lumMod val="75000"/>
                  </a:schemeClr>
                </a:solidFill>
              </a:rPr>
              <a:t>                 </a:t>
            </a:r>
          </a:p>
          <a:p>
            <a:r>
              <a:rPr lang="en-US" sz="1400" b="1" dirty="0">
                <a:solidFill>
                  <a:schemeClr val="accent1">
                    <a:lumMod val="75000"/>
                  </a:schemeClr>
                </a:solidFill>
              </a:rPr>
              <a:t>Net Operating Income</a:t>
            </a:r>
            <a:endParaRPr lang="en-US" sz="1100" dirty="0">
              <a:solidFill>
                <a:schemeClr val="accent1">
                  <a:lumMod val="75000"/>
                </a:schemeClr>
              </a:solidFill>
            </a:endParaRPr>
          </a:p>
        </p:txBody>
      </p:sp>
      <p:sp>
        <p:nvSpPr>
          <p:cNvPr id="37" name="Rectangle 36">
            <a:extLst>
              <a:ext uri="{FF2B5EF4-FFF2-40B4-BE49-F238E27FC236}">
                <a16:creationId xmlns:a16="http://schemas.microsoft.com/office/drawing/2014/main" id="{0464F658-1FF7-4623-A88F-642DE781E0BA}"/>
              </a:ext>
            </a:extLst>
          </p:cNvPr>
          <p:cNvSpPr/>
          <p:nvPr/>
        </p:nvSpPr>
        <p:spPr>
          <a:xfrm>
            <a:off x="3034830" y="5029200"/>
            <a:ext cx="4297680" cy="509132"/>
          </a:xfrm>
          <a:prstGeom prst="rect">
            <a:avLst/>
          </a:prstGeom>
          <a:solidFill>
            <a:srgbClr val="C7AC16"/>
          </a:solidFill>
          <a:ln w="12700">
            <a:solidFill>
              <a:srgbClr val="C7AC1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Retail Banking</a:t>
            </a:r>
          </a:p>
          <a:p>
            <a:pPr algn="ctr"/>
            <a:r>
              <a:rPr lang="en-US" sz="1400" b="1" dirty="0"/>
              <a:t>2020                           2021                    June 2022 </a:t>
            </a:r>
          </a:p>
        </p:txBody>
      </p:sp>
      <p:sp>
        <p:nvSpPr>
          <p:cNvPr id="47" name="Rectangle 46">
            <a:extLst>
              <a:ext uri="{FF2B5EF4-FFF2-40B4-BE49-F238E27FC236}">
                <a16:creationId xmlns:a16="http://schemas.microsoft.com/office/drawing/2014/main" id="{1E85894A-4868-4BFA-8ABF-8FF9B6B2493B}"/>
              </a:ext>
            </a:extLst>
          </p:cNvPr>
          <p:cNvSpPr/>
          <p:nvPr/>
        </p:nvSpPr>
        <p:spPr>
          <a:xfrm>
            <a:off x="7488900" y="5623560"/>
            <a:ext cx="4297680" cy="622978"/>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lumMod val="75000"/>
                  </a:schemeClr>
                </a:solidFill>
              </a:rPr>
              <a:t>        1,965                            2,323                        2,317</a:t>
            </a:r>
          </a:p>
          <a:p>
            <a:endParaRPr lang="en-US" sz="1100" dirty="0">
              <a:solidFill>
                <a:schemeClr val="accent1">
                  <a:lumMod val="75000"/>
                </a:schemeClr>
              </a:solidFill>
            </a:endParaRPr>
          </a:p>
          <a:p>
            <a:r>
              <a:rPr lang="en-US" sz="1400" b="1" dirty="0">
                <a:solidFill>
                  <a:schemeClr val="accent1">
                    <a:lumMod val="75000"/>
                  </a:schemeClr>
                </a:solidFill>
              </a:rPr>
              <a:t>          48.8                              54.2                           30.1</a:t>
            </a:r>
            <a:endParaRPr lang="en-US" sz="1100" dirty="0">
              <a:solidFill>
                <a:schemeClr val="accent1">
                  <a:lumMod val="75000"/>
                </a:schemeClr>
              </a:solidFill>
            </a:endParaRPr>
          </a:p>
        </p:txBody>
      </p:sp>
      <p:sp>
        <p:nvSpPr>
          <p:cNvPr id="49" name="Rectangle 48">
            <a:extLst>
              <a:ext uri="{FF2B5EF4-FFF2-40B4-BE49-F238E27FC236}">
                <a16:creationId xmlns:a16="http://schemas.microsoft.com/office/drawing/2014/main" id="{F63728E8-E641-443E-8C57-628797932966}"/>
              </a:ext>
            </a:extLst>
          </p:cNvPr>
          <p:cNvSpPr/>
          <p:nvPr/>
        </p:nvSpPr>
        <p:spPr>
          <a:xfrm>
            <a:off x="594169" y="5029200"/>
            <a:ext cx="2231164" cy="509132"/>
          </a:xfrm>
          <a:prstGeom prst="rect">
            <a:avLst/>
          </a:prstGeom>
          <a:solidFill>
            <a:srgbClr val="C7AC16"/>
          </a:solidFill>
          <a:ln w="12700">
            <a:solidFill>
              <a:srgbClr val="C7AC1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OMR Mn</a:t>
            </a:r>
          </a:p>
        </p:txBody>
      </p:sp>
      <p:sp>
        <p:nvSpPr>
          <p:cNvPr id="25" name="Rectangle 24">
            <a:extLst>
              <a:ext uri="{FF2B5EF4-FFF2-40B4-BE49-F238E27FC236}">
                <a16:creationId xmlns:a16="http://schemas.microsoft.com/office/drawing/2014/main" id="{D1F31969-7065-4F67-9FF3-6C3624250813}"/>
              </a:ext>
            </a:extLst>
          </p:cNvPr>
          <p:cNvSpPr/>
          <p:nvPr/>
        </p:nvSpPr>
        <p:spPr>
          <a:xfrm>
            <a:off x="7482956" y="5029200"/>
            <a:ext cx="4297680" cy="509132"/>
          </a:xfrm>
          <a:prstGeom prst="rect">
            <a:avLst/>
          </a:prstGeom>
          <a:solidFill>
            <a:srgbClr val="C7AC16"/>
          </a:solidFill>
          <a:ln w="12700">
            <a:solidFill>
              <a:srgbClr val="C7AC1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Wholesale Banking</a:t>
            </a:r>
          </a:p>
          <a:p>
            <a:pPr algn="ctr"/>
            <a:r>
              <a:rPr lang="en-US" sz="1400" b="1" dirty="0"/>
              <a:t>2020                           2021                    June 2022 </a:t>
            </a:r>
          </a:p>
        </p:txBody>
      </p:sp>
    </p:spTree>
    <p:extLst>
      <p:ext uri="{BB962C8B-B14F-4D97-AF65-F5344CB8AC3E}">
        <p14:creationId xmlns:p14="http://schemas.microsoft.com/office/powerpoint/2010/main" val="1359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xfrm>
            <a:off x="9935640" y="6511597"/>
            <a:ext cx="2133600" cy="365125"/>
          </a:xfrm>
        </p:spPr>
        <p:txBody>
          <a:bodyPr vert="horz" lIns="91440" tIns="45720" rIns="91440" bIns="45720" rtlCol="0" anchor="ctr"/>
          <a:lstStyle/>
          <a:p>
            <a:fld id="{67600DB0-5841-4F23-8298-B0449265DACD}" type="slidenum">
              <a:rPr lang="en-US" sz="900">
                <a:latin typeface="Verdana" panose="020B0604030504040204" pitchFamily="34" charset="0"/>
                <a:ea typeface="Verdana" panose="020B0604030504040204" pitchFamily="34" charset="0"/>
                <a:cs typeface="Verdana" panose="020B0604030504040204" pitchFamily="34" charset="0"/>
              </a:rPr>
              <a:pPr/>
              <a:t>8</a:t>
            </a:fld>
            <a:endParaRPr lang="en-US"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p:cNvCxnSpPr/>
          <p:nvPr/>
        </p:nvCxnSpPr>
        <p:spPr>
          <a:xfrm>
            <a:off x="0" y="620687"/>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19336" y="52703"/>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Islamic Banking</a:t>
            </a:r>
          </a:p>
        </p:txBody>
      </p:sp>
      <p:sp>
        <p:nvSpPr>
          <p:cNvPr id="18" name="Rectangle 17">
            <a:extLst>
              <a:ext uri="{FF2B5EF4-FFF2-40B4-BE49-F238E27FC236}">
                <a16:creationId xmlns:a16="http://schemas.microsoft.com/office/drawing/2014/main" id="{8C55B1F5-B284-4BE4-A298-DDC3206886ED}"/>
              </a:ext>
            </a:extLst>
          </p:cNvPr>
          <p:cNvSpPr/>
          <p:nvPr/>
        </p:nvSpPr>
        <p:spPr>
          <a:xfrm>
            <a:off x="316008" y="777240"/>
            <a:ext cx="2998732" cy="384212"/>
          </a:xfrm>
          <a:prstGeom prst="rect">
            <a:avLst/>
          </a:prstGeom>
          <a:solidFill>
            <a:srgbClr val="1F4E78"/>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Islamic Banking</a:t>
            </a:r>
          </a:p>
        </p:txBody>
      </p:sp>
      <p:sp>
        <p:nvSpPr>
          <p:cNvPr id="21" name="Rectangle 20">
            <a:extLst>
              <a:ext uri="{FF2B5EF4-FFF2-40B4-BE49-F238E27FC236}">
                <a16:creationId xmlns:a16="http://schemas.microsoft.com/office/drawing/2014/main" id="{84FED526-81D6-4954-A034-68B25CBC7073}"/>
              </a:ext>
            </a:extLst>
          </p:cNvPr>
          <p:cNvSpPr/>
          <p:nvPr/>
        </p:nvSpPr>
        <p:spPr>
          <a:xfrm>
            <a:off x="328464" y="1247685"/>
            <a:ext cx="2998732" cy="515555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lumMod val="75000"/>
                  </a:schemeClr>
                </a:solidFill>
              </a:rPr>
              <a:t> </a:t>
            </a:r>
          </a:p>
          <a:p>
            <a:pPr marL="171450" indent="-171450">
              <a:buFont typeface="Wingdings" panose="05000000000000000000" pitchFamily="2" charset="2"/>
              <a:buChar char="ü"/>
            </a:pPr>
            <a:r>
              <a:rPr lang="en-US" sz="1400" dirty="0">
                <a:solidFill>
                  <a:schemeClr val="accent1">
                    <a:lumMod val="75000"/>
                  </a:schemeClr>
                </a:solidFill>
              </a:rPr>
              <a:t>ahli Islamic has shown robust growth since its </a:t>
            </a:r>
            <a:r>
              <a:rPr lang="en-US" sz="1400" b="1" dirty="0">
                <a:solidFill>
                  <a:schemeClr val="accent1">
                    <a:lumMod val="75000"/>
                  </a:schemeClr>
                </a:solidFill>
              </a:rPr>
              <a:t>launch in 2013</a:t>
            </a:r>
          </a:p>
          <a:p>
            <a:pPr marL="171450" indent="-171450">
              <a:buFont typeface="Wingdings" panose="05000000000000000000" pitchFamily="2" charset="2"/>
              <a:buChar char="ü"/>
            </a:pPr>
            <a:r>
              <a:rPr lang="en-US" sz="1400" dirty="0">
                <a:solidFill>
                  <a:schemeClr val="accent1">
                    <a:lumMod val="75000"/>
                  </a:schemeClr>
                </a:solidFill>
              </a:rPr>
              <a:t>The Sharia-compliant products and services offered by ahli Islamic cater to all customer segments including </a:t>
            </a:r>
            <a:r>
              <a:rPr lang="en-US" sz="1400" b="1" dirty="0">
                <a:solidFill>
                  <a:schemeClr val="accent1">
                    <a:lumMod val="75000"/>
                  </a:schemeClr>
                </a:solidFill>
              </a:rPr>
              <a:t>institutional, corporate, SME and retail,</a:t>
            </a:r>
            <a:r>
              <a:rPr lang="en-US" sz="1400" dirty="0">
                <a:solidFill>
                  <a:schemeClr val="accent1">
                    <a:lumMod val="75000"/>
                  </a:schemeClr>
                </a:solidFill>
              </a:rPr>
              <a:t> through 17 dedicated branches </a:t>
            </a:r>
          </a:p>
          <a:p>
            <a:pPr marL="171450" indent="-171450">
              <a:buFont typeface="Wingdings" panose="05000000000000000000" pitchFamily="2" charset="2"/>
              <a:buChar char="ü"/>
            </a:pPr>
            <a:r>
              <a:rPr lang="en-US" sz="1400" dirty="0">
                <a:solidFill>
                  <a:schemeClr val="accent1">
                    <a:lumMod val="75000"/>
                  </a:schemeClr>
                </a:solidFill>
              </a:rPr>
              <a:t>Customer Deposit grew by 5-Yr </a:t>
            </a:r>
            <a:r>
              <a:rPr lang="en-US" sz="1400" b="1" dirty="0">
                <a:solidFill>
                  <a:schemeClr val="accent1">
                    <a:lumMod val="75000"/>
                  </a:schemeClr>
                </a:solidFill>
              </a:rPr>
              <a:t>CAGR of 18.2% </a:t>
            </a:r>
            <a:r>
              <a:rPr lang="en-US" sz="1400" dirty="0">
                <a:solidFill>
                  <a:schemeClr val="accent1">
                    <a:lumMod val="75000"/>
                  </a:schemeClr>
                </a:solidFill>
              </a:rPr>
              <a:t>compared to Ind.Avg of 15.2%</a:t>
            </a:r>
          </a:p>
          <a:p>
            <a:pPr marL="171450" indent="-171450">
              <a:buFont typeface="Wingdings" panose="05000000000000000000" pitchFamily="2" charset="2"/>
              <a:buChar char="ü"/>
            </a:pPr>
            <a:r>
              <a:rPr lang="en-US" sz="1400" dirty="0">
                <a:solidFill>
                  <a:schemeClr val="accent1">
                    <a:lumMod val="75000"/>
                  </a:schemeClr>
                </a:solidFill>
              </a:rPr>
              <a:t>Retail deposit grew by 55.7% by 5-Yr </a:t>
            </a:r>
            <a:r>
              <a:rPr lang="en-US" sz="1400" b="1" dirty="0">
                <a:solidFill>
                  <a:schemeClr val="accent1">
                    <a:lumMod val="75000"/>
                  </a:schemeClr>
                </a:solidFill>
              </a:rPr>
              <a:t>CAGR of 55.7% </a:t>
            </a:r>
            <a:r>
              <a:rPr lang="en-US" sz="1400" dirty="0">
                <a:solidFill>
                  <a:schemeClr val="accent1">
                    <a:lumMod val="75000"/>
                  </a:schemeClr>
                </a:solidFill>
              </a:rPr>
              <a:t>compared to Ind.Avg of 30.1%</a:t>
            </a:r>
          </a:p>
          <a:p>
            <a:pPr marL="171450" indent="-171450">
              <a:buFont typeface="Wingdings" panose="05000000000000000000" pitchFamily="2" charset="2"/>
              <a:buChar char="ü"/>
            </a:pPr>
            <a:r>
              <a:rPr lang="en-US" sz="1400" dirty="0">
                <a:solidFill>
                  <a:schemeClr val="accent1">
                    <a:lumMod val="75000"/>
                  </a:schemeClr>
                </a:solidFill>
              </a:rPr>
              <a:t>Continued focus on </a:t>
            </a:r>
            <a:r>
              <a:rPr lang="en-US" sz="1400" b="1" dirty="0">
                <a:solidFill>
                  <a:schemeClr val="accent1">
                    <a:lumMod val="75000"/>
                  </a:schemeClr>
                </a:solidFill>
              </a:rPr>
              <a:t>low cost deposits and retail expansion </a:t>
            </a:r>
            <a:r>
              <a:rPr lang="en-US" sz="1400" dirty="0">
                <a:solidFill>
                  <a:schemeClr val="accent1">
                    <a:lumMod val="75000"/>
                  </a:schemeClr>
                </a:solidFill>
              </a:rPr>
              <a:t>plans.</a:t>
            </a:r>
          </a:p>
          <a:p>
            <a:pPr marL="171450" indent="-171450">
              <a:buFont typeface="Wingdings" panose="05000000000000000000" pitchFamily="2" charset="2"/>
              <a:buChar char="ü"/>
            </a:pPr>
            <a:r>
              <a:rPr lang="en-US" sz="1400" dirty="0">
                <a:solidFill>
                  <a:schemeClr val="accent1">
                    <a:lumMod val="75000"/>
                  </a:schemeClr>
                </a:solidFill>
              </a:rPr>
              <a:t>ahli Islamic offers unmatched Sharia compliant products to customers under all categories – </a:t>
            </a:r>
            <a:r>
              <a:rPr lang="en-US" sz="1400" b="1" dirty="0">
                <a:solidFill>
                  <a:schemeClr val="accent1">
                    <a:lumMod val="75000"/>
                  </a:schemeClr>
                </a:solidFill>
              </a:rPr>
              <a:t>Deposits, Financing, Cards, FX, Transfers </a:t>
            </a:r>
            <a:r>
              <a:rPr lang="en-US" sz="1400" dirty="0">
                <a:solidFill>
                  <a:schemeClr val="accent1">
                    <a:lumMod val="75000"/>
                  </a:schemeClr>
                </a:solidFill>
              </a:rPr>
              <a:t>etc.</a:t>
            </a:r>
          </a:p>
          <a:p>
            <a:pPr marL="171450" indent="-171450">
              <a:buFont typeface="Wingdings" panose="05000000000000000000" pitchFamily="2" charset="2"/>
              <a:buChar char="ü"/>
            </a:pPr>
            <a:r>
              <a:rPr lang="en-US" sz="1400" dirty="0">
                <a:solidFill>
                  <a:schemeClr val="accent1">
                    <a:lumMod val="75000"/>
                  </a:schemeClr>
                </a:solidFill>
              </a:rPr>
              <a:t>First Islamic Bank in Oman </a:t>
            </a:r>
            <a:r>
              <a:rPr lang="en-US" sz="1400" b="1" dirty="0">
                <a:solidFill>
                  <a:schemeClr val="accent1">
                    <a:lumMod val="75000"/>
                  </a:schemeClr>
                </a:solidFill>
              </a:rPr>
              <a:t>to digitally board customers</a:t>
            </a:r>
            <a:r>
              <a:rPr lang="en-US" sz="1400" dirty="0">
                <a:solidFill>
                  <a:schemeClr val="accent1">
                    <a:lumMod val="75000"/>
                  </a:schemeClr>
                </a:solidFill>
              </a:rPr>
              <a:t> through Mobile Banking platform.</a:t>
            </a:r>
          </a:p>
          <a:p>
            <a:endParaRPr lang="en-US" sz="1100" dirty="0">
              <a:solidFill>
                <a:schemeClr val="accent1">
                  <a:lumMod val="75000"/>
                </a:schemeClr>
              </a:solidFill>
            </a:endParaRPr>
          </a:p>
        </p:txBody>
      </p:sp>
      <p:sp>
        <p:nvSpPr>
          <p:cNvPr id="33" name="TextBox 32">
            <a:extLst>
              <a:ext uri="{FF2B5EF4-FFF2-40B4-BE49-F238E27FC236}">
                <a16:creationId xmlns:a16="http://schemas.microsoft.com/office/drawing/2014/main" id="{506C97DB-200F-428D-9F50-21CB7CE61B97}"/>
              </a:ext>
            </a:extLst>
          </p:cNvPr>
          <p:cNvSpPr txBox="1"/>
          <p:nvPr/>
        </p:nvSpPr>
        <p:spPr>
          <a:xfrm>
            <a:off x="4475468" y="5109966"/>
            <a:ext cx="855541" cy="167195"/>
          </a:xfrm>
          <a:prstGeom prst="rect">
            <a:avLst/>
          </a:prstGeom>
          <a:noFill/>
        </p:spPr>
        <p:txBody>
          <a:bodyPr wrap="square" rtlCol="0">
            <a:spAutoFit/>
          </a:bodyPr>
          <a:lstStyle/>
          <a:p>
            <a:r>
              <a:rPr lang="en-US" sz="1200" b="1" dirty="0">
                <a:solidFill>
                  <a:schemeClr val="bg1"/>
                </a:solidFill>
              </a:rPr>
              <a:t>OMR Mn</a:t>
            </a:r>
          </a:p>
        </p:txBody>
      </p:sp>
      <p:sp>
        <p:nvSpPr>
          <p:cNvPr id="9" name="Rectangle 8">
            <a:extLst>
              <a:ext uri="{FF2B5EF4-FFF2-40B4-BE49-F238E27FC236}">
                <a16:creationId xmlns:a16="http://schemas.microsoft.com/office/drawing/2014/main" id="{6A0C0D04-F37A-4EE7-BF15-69526AC247A2}"/>
              </a:ext>
            </a:extLst>
          </p:cNvPr>
          <p:cNvSpPr/>
          <p:nvPr/>
        </p:nvSpPr>
        <p:spPr>
          <a:xfrm>
            <a:off x="3431704" y="780796"/>
            <a:ext cx="8637536" cy="56224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hart 9">
            <a:extLst>
              <a:ext uri="{FF2B5EF4-FFF2-40B4-BE49-F238E27FC236}">
                <a16:creationId xmlns:a16="http://schemas.microsoft.com/office/drawing/2014/main" id="{EDE18D03-C321-42E6-BE2C-C115D261A9BD}"/>
              </a:ext>
            </a:extLst>
          </p:cNvPr>
          <p:cNvGraphicFramePr>
            <a:graphicFrameLocks/>
          </p:cNvGraphicFramePr>
          <p:nvPr>
            <p:extLst>
              <p:ext uri="{D42A27DB-BD31-4B8C-83A1-F6EECF244321}">
                <p14:modId xmlns:p14="http://schemas.microsoft.com/office/powerpoint/2010/main" val="3144690194"/>
              </p:ext>
            </p:extLst>
          </p:nvPr>
        </p:nvGraphicFramePr>
        <p:xfrm>
          <a:off x="3755314" y="1032605"/>
          <a:ext cx="3840480"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149C2310-10D9-4BD3-BBCC-EEE8572BCCC4}"/>
              </a:ext>
            </a:extLst>
          </p:cNvPr>
          <p:cNvGraphicFramePr>
            <a:graphicFrameLocks/>
          </p:cNvGraphicFramePr>
          <p:nvPr>
            <p:extLst>
              <p:ext uri="{D42A27DB-BD31-4B8C-83A1-F6EECF244321}">
                <p14:modId xmlns:p14="http://schemas.microsoft.com/office/powerpoint/2010/main" val="1971967515"/>
              </p:ext>
            </p:extLst>
          </p:nvPr>
        </p:nvGraphicFramePr>
        <p:xfrm>
          <a:off x="7872984" y="1032605"/>
          <a:ext cx="3840480" cy="2468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2C497708-0C57-466E-994D-0C8F7D8C936E}"/>
              </a:ext>
            </a:extLst>
          </p:cNvPr>
          <p:cNvGraphicFramePr>
            <a:graphicFrameLocks/>
          </p:cNvGraphicFramePr>
          <p:nvPr>
            <p:extLst>
              <p:ext uri="{D42A27DB-BD31-4B8C-83A1-F6EECF244321}">
                <p14:modId xmlns:p14="http://schemas.microsoft.com/office/powerpoint/2010/main" val="2628067163"/>
              </p:ext>
            </p:extLst>
          </p:nvPr>
        </p:nvGraphicFramePr>
        <p:xfrm>
          <a:off x="3758184" y="3736180"/>
          <a:ext cx="3840480" cy="2468880"/>
        </p:xfrm>
        <a:graphic>
          <a:graphicData uri="http://schemas.openxmlformats.org/drawingml/2006/chart">
            <c:chart xmlns:c="http://schemas.openxmlformats.org/drawingml/2006/chart" xmlns:r="http://schemas.openxmlformats.org/officeDocument/2006/relationships" r:id="rId5"/>
          </a:graphicData>
        </a:graphic>
      </p:graphicFrame>
      <p:cxnSp>
        <p:nvCxnSpPr>
          <p:cNvPr id="20" name="Straight Arrow Connector 19">
            <a:extLst>
              <a:ext uri="{FF2B5EF4-FFF2-40B4-BE49-F238E27FC236}">
                <a16:creationId xmlns:a16="http://schemas.microsoft.com/office/drawing/2014/main" id="{4C979B4F-1FDE-4F9C-843C-BC1EE2C9A1FA}"/>
              </a:ext>
            </a:extLst>
          </p:cNvPr>
          <p:cNvCxnSpPr>
            <a:cxnSpLocks/>
          </p:cNvCxnSpPr>
          <p:nvPr/>
        </p:nvCxnSpPr>
        <p:spPr>
          <a:xfrm flipV="1">
            <a:off x="4288641" y="1520305"/>
            <a:ext cx="2910047" cy="5405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05042138-5577-4224-AB06-ABCECEDCBF89}"/>
              </a:ext>
            </a:extLst>
          </p:cNvPr>
          <p:cNvSpPr/>
          <p:nvPr/>
        </p:nvSpPr>
        <p:spPr>
          <a:xfrm rot="21102377">
            <a:off x="5071456" y="1679040"/>
            <a:ext cx="1097280" cy="25557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IN" sz="1100" b="1" dirty="0">
                <a:solidFill>
                  <a:schemeClr val="accent1">
                    <a:lumMod val="75000"/>
                  </a:schemeClr>
                </a:solidFill>
              </a:rPr>
              <a:t>CAGR : 16.0 %</a:t>
            </a:r>
          </a:p>
        </p:txBody>
      </p:sp>
      <p:cxnSp>
        <p:nvCxnSpPr>
          <p:cNvPr id="23" name="Straight Arrow Connector 22">
            <a:extLst>
              <a:ext uri="{FF2B5EF4-FFF2-40B4-BE49-F238E27FC236}">
                <a16:creationId xmlns:a16="http://schemas.microsoft.com/office/drawing/2014/main" id="{3B5B48F3-0A9B-4E64-842E-C60C624FC1A7}"/>
              </a:ext>
            </a:extLst>
          </p:cNvPr>
          <p:cNvCxnSpPr>
            <a:cxnSpLocks/>
          </p:cNvCxnSpPr>
          <p:nvPr/>
        </p:nvCxnSpPr>
        <p:spPr>
          <a:xfrm flipV="1">
            <a:off x="8385803" y="1490215"/>
            <a:ext cx="2960974" cy="403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781959C3-8B59-4037-92F5-DED93F0B843C}"/>
              </a:ext>
            </a:extLst>
          </p:cNvPr>
          <p:cNvSpPr/>
          <p:nvPr/>
        </p:nvSpPr>
        <p:spPr>
          <a:xfrm rot="21102377">
            <a:off x="9162840" y="1568019"/>
            <a:ext cx="1097280" cy="25557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IN" sz="1100" b="1" dirty="0">
                <a:solidFill>
                  <a:schemeClr val="accent1">
                    <a:lumMod val="75000"/>
                  </a:schemeClr>
                </a:solidFill>
              </a:rPr>
              <a:t>CAGR : 11.6 %</a:t>
            </a:r>
          </a:p>
        </p:txBody>
      </p:sp>
      <p:graphicFrame>
        <p:nvGraphicFramePr>
          <p:cNvPr id="27" name="Chart 26">
            <a:extLst>
              <a:ext uri="{FF2B5EF4-FFF2-40B4-BE49-F238E27FC236}">
                <a16:creationId xmlns:a16="http://schemas.microsoft.com/office/drawing/2014/main" id="{435FAF6E-9F0C-4C74-806F-A714A159DB3C}"/>
              </a:ext>
            </a:extLst>
          </p:cNvPr>
          <p:cNvGraphicFramePr>
            <a:graphicFrameLocks/>
          </p:cNvGraphicFramePr>
          <p:nvPr>
            <p:extLst>
              <p:ext uri="{D42A27DB-BD31-4B8C-83A1-F6EECF244321}">
                <p14:modId xmlns:p14="http://schemas.microsoft.com/office/powerpoint/2010/main" val="4151973673"/>
              </p:ext>
            </p:extLst>
          </p:nvPr>
        </p:nvGraphicFramePr>
        <p:xfrm>
          <a:off x="7872984" y="3717032"/>
          <a:ext cx="3840480" cy="2468880"/>
        </p:xfrm>
        <a:graphic>
          <a:graphicData uri="http://schemas.openxmlformats.org/drawingml/2006/chart">
            <c:chart xmlns:c="http://schemas.openxmlformats.org/drawingml/2006/chart" xmlns:r="http://schemas.openxmlformats.org/officeDocument/2006/relationships" r:id="rId6"/>
          </a:graphicData>
        </a:graphic>
      </p:graphicFrame>
      <p:cxnSp>
        <p:nvCxnSpPr>
          <p:cNvPr id="28" name="Straight Arrow Connector 27">
            <a:extLst>
              <a:ext uri="{FF2B5EF4-FFF2-40B4-BE49-F238E27FC236}">
                <a16:creationId xmlns:a16="http://schemas.microsoft.com/office/drawing/2014/main" id="{4724333E-F782-482B-AC5D-D1B3760AE087}"/>
              </a:ext>
            </a:extLst>
          </p:cNvPr>
          <p:cNvCxnSpPr>
            <a:cxnSpLocks/>
          </p:cNvCxnSpPr>
          <p:nvPr/>
        </p:nvCxnSpPr>
        <p:spPr>
          <a:xfrm flipV="1">
            <a:off x="4165072" y="4119847"/>
            <a:ext cx="2910047" cy="5405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E144AB01-3692-45B1-8F6E-6A65AFB81392}"/>
              </a:ext>
            </a:extLst>
          </p:cNvPr>
          <p:cNvSpPr/>
          <p:nvPr/>
        </p:nvSpPr>
        <p:spPr>
          <a:xfrm rot="21002056">
            <a:off x="5056044" y="4262333"/>
            <a:ext cx="1097280" cy="25557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IN" sz="1100" b="1" dirty="0">
                <a:solidFill>
                  <a:schemeClr val="accent1">
                    <a:lumMod val="75000"/>
                  </a:schemeClr>
                </a:solidFill>
              </a:rPr>
              <a:t>CAGR : 30.1 %</a:t>
            </a:r>
          </a:p>
        </p:txBody>
      </p:sp>
    </p:spTree>
    <p:extLst>
      <p:ext uri="{BB962C8B-B14F-4D97-AF65-F5344CB8AC3E}">
        <p14:creationId xmlns:p14="http://schemas.microsoft.com/office/powerpoint/2010/main" val="415664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EA7EA0-451B-4FF1-8581-1613107FADDF}"/>
              </a:ext>
            </a:extLst>
          </p:cNvPr>
          <p:cNvCxnSpPr/>
          <p:nvPr/>
        </p:nvCxnSpPr>
        <p:spPr>
          <a:xfrm>
            <a:off x="0" y="620688"/>
            <a:ext cx="12360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6F0A7B0-1835-421E-A099-BB3B34763496}"/>
              </a:ext>
            </a:extLst>
          </p:cNvPr>
          <p:cNvSpPr txBox="1">
            <a:spLocks/>
          </p:cNvSpPr>
          <p:nvPr/>
        </p:nvSpPr>
        <p:spPr>
          <a:xfrm>
            <a:off x="119336" y="88915"/>
            <a:ext cx="6048672" cy="407876"/>
          </a:xfrm>
          <a:prstGeom prst="rect">
            <a:avLst/>
          </a:prstGeom>
        </p:spPr>
        <p:txBody>
          <a:bodyPr/>
          <a:lstStyle>
            <a:lvl1pPr algn="l" rtl="0" eaLnBrk="0" fontAlgn="base" hangingPunct="0">
              <a:spcBef>
                <a:spcPct val="50000"/>
              </a:spcBef>
              <a:spcAft>
                <a:spcPct val="0"/>
              </a:spcAft>
              <a:defRPr sz="2800" b="1" u="sng">
                <a:solidFill>
                  <a:srgbClr val="063C6D"/>
                </a:solidFill>
                <a:latin typeface="+mj-lt"/>
                <a:ea typeface="+mj-ea"/>
                <a:cs typeface="+mj-cs"/>
              </a:defRPr>
            </a:lvl1pPr>
            <a:lvl2pPr algn="l" rtl="0" eaLnBrk="0" fontAlgn="base" hangingPunct="0">
              <a:spcBef>
                <a:spcPct val="50000"/>
              </a:spcBef>
              <a:spcAft>
                <a:spcPct val="0"/>
              </a:spcAft>
              <a:defRPr sz="2800" b="1" u="sng">
                <a:solidFill>
                  <a:srgbClr val="063C6D"/>
                </a:solidFill>
                <a:latin typeface="Verdana" pitchFamily="34" charset="0"/>
                <a:cs typeface="Arial" pitchFamily="34" charset="0"/>
              </a:defRPr>
            </a:lvl2pPr>
            <a:lvl3pPr algn="l" rtl="0" eaLnBrk="0" fontAlgn="base" hangingPunct="0">
              <a:spcBef>
                <a:spcPct val="50000"/>
              </a:spcBef>
              <a:spcAft>
                <a:spcPct val="0"/>
              </a:spcAft>
              <a:defRPr sz="2800" b="1" u="sng">
                <a:solidFill>
                  <a:srgbClr val="063C6D"/>
                </a:solidFill>
                <a:latin typeface="Verdana" pitchFamily="34" charset="0"/>
                <a:cs typeface="Arial" pitchFamily="34" charset="0"/>
              </a:defRPr>
            </a:lvl3pPr>
            <a:lvl4pPr algn="l" rtl="0" eaLnBrk="0" fontAlgn="base" hangingPunct="0">
              <a:spcBef>
                <a:spcPct val="50000"/>
              </a:spcBef>
              <a:spcAft>
                <a:spcPct val="0"/>
              </a:spcAft>
              <a:defRPr sz="2800" b="1" u="sng">
                <a:solidFill>
                  <a:srgbClr val="063C6D"/>
                </a:solidFill>
                <a:latin typeface="Verdana" pitchFamily="34" charset="0"/>
                <a:cs typeface="Arial" pitchFamily="34" charset="0"/>
              </a:defRPr>
            </a:lvl4pPr>
            <a:lvl5pPr algn="l" rtl="0" eaLnBrk="0" fontAlgn="base" hangingPunct="0">
              <a:spcBef>
                <a:spcPct val="50000"/>
              </a:spcBef>
              <a:spcAft>
                <a:spcPct val="0"/>
              </a:spcAft>
              <a:defRPr sz="2800" b="1" u="sng">
                <a:solidFill>
                  <a:srgbClr val="063C6D"/>
                </a:solidFill>
                <a:latin typeface="Verdana" pitchFamily="34" charset="0"/>
                <a:cs typeface="Arial" pitchFamily="34" charset="0"/>
              </a:defRPr>
            </a:lvl5pPr>
            <a:lvl6pPr marL="457200" algn="l" rtl="0" fontAlgn="base">
              <a:spcBef>
                <a:spcPct val="50000"/>
              </a:spcBef>
              <a:spcAft>
                <a:spcPct val="0"/>
              </a:spcAft>
              <a:defRPr sz="2800" b="1" u="sng">
                <a:solidFill>
                  <a:srgbClr val="063C6D"/>
                </a:solidFill>
                <a:latin typeface="Verdana" pitchFamily="34" charset="0"/>
                <a:cs typeface="Arial" pitchFamily="34" charset="0"/>
              </a:defRPr>
            </a:lvl6pPr>
            <a:lvl7pPr marL="914400" algn="l" rtl="0" fontAlgn="base">
              <a:spcBef>
                <a:spcPct val="50000"/>
              </a:spcBef>
              <a:spcAft>
                <a:spcPct val="0"/>
              </a:spcAft>
              <a:defRPr sz="2800" b="1" u="sng">
                <a:solidFill>
                  <a:srgbClr val="063C6D"/>
                </a:solidFill>
                <a:latin typeface="Verdana" pitchFamily="34" charset="0"/>
                <a:cs typeface="Arial" pitchFamily="34" charset="0"/>
              </a:defRPr>
            </a:lvl7pPr>
            <a:lvl8pPr marL="1371600" algn="l" rtl="0" fontAlgn="base">
              <a:spcBef>
                <a:spcPct val="50000"/>
              </a:spcBef>
              <a:spcAft>
                <a:spcPct val="0"/>
              </a:spcAft>
              <a:defRPr sz="2800" b="1" u="sng">
                <a:solidFill>
                  <a:srgbClr val="063C6D"/>
                </a:solidFill>
                <a:latin typeface="Verdana" pitchFamily="34" charset="0"/>
                <a:cs typeface="Arial" pitchFamily="34" charset="0"/>
              </a:defRPr>
            </a:lvl8pPr>
            <a:lvl9pPr marL="1828800" algn="l" rtl="0" fontAlgn="base">
              <a:spcBef>
                <a:spcPct val="50000"/>
              </a:spcBef>
              <a:spcAft>
                <a:spcPct val="0"/>
              </a:spcAft>
              <a:defRPr sz="2800" b="1" u="sng">
                <a:solidFill>
                  <a:srgbClr val="063C6D"/>
                </a:solidFill>
                <a:latin typeface="Verdana" pitchFamily="34" charset="0"/>
                <a:cs typeface="Arial" pitchFamily="34" charset="0"/>
              </a:defRPr>
            </a:lvl9pPr>
          </a:lstStyle>
          <a:p>
            <a:pPr eaLnBrk="1" hangingPunct="1"/>
            <a:r>
              <a:rPr lang="en-US" sz="2400" u="none" dirty="0">
                <a:solidFill>
                  <a:srgbClr val="1F4E78"/>
                </a:solidFill>
                <a:latin typeface="Verdana" panose="020B0604030504040204" pitchFamily="34" charset="0"/>
                <a:ea typeface="Verdana" panose="020B0604030504040204" pitchFamily="34" charset="0"/>
                <a:cs typeface="Verdana" panose="020B0604030504040204" pitchFamily="34" charset="0"/>
              </a:rPr>
              <a:t>Contents</a:t>
            </a:r>
          </a:p>
        </p:txBody>
      </p:sp>
      <p:sp>
        <p:nvSpPr>
          <p:cNvPr id="5" name="TextBox 4">
            <a:extLst>
              <a:ext uri="{FF2B5EF4-FFF2-40B4-BE49-F238E27FC236}">
                <a16:creationId xmlns:a16="http://schemas.microsoft.com/office/drawing/2014/main" id="{C0BC030E-0E93-444C-9227-861B98946CF4}"/>
              </a:ext>
            </a:extLst>
          </p:cNvPr>
          <p:cNvSpPr txBox="1"/>
          <p:nvPr/>
        </p:nvSpPr>
        <p:spPr>
          <a:xfrm>
            <a:off x="1775520" y="1218555"/>
            <a:ext cx="7589813" cy="4420890"/>
          </a:xfrm>
          <a:prstGeom prst="rect">
            <a:avLst/>
          </a:prstGeom>
          <a:noFill/>
        </p:spPr>
        <p:txBody>
          <a:bodyPr wrap="square" rtlCol="0">
            <a:spAutoFit/>
          </a:bodyPr>
          <a:lstStyle/>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Ahli Bank Overview      </a:t>
            </a:r>
          </a:p>
          <a:p>
            <a:pPr marL="342900" indent="-342900">
              <a:lnSpc>
                <a:spcPct val="200000"/>
              </a:lnSpc>
              <a:buFont typeface="Wingdings" panose="05000000000000000000" pitchFamily="2" charset="2"/>
              <a:buChar char="§"/>
            </a:pPr>
            <a:r>
              <a:rPr lang="en-US" sz="2400" b="1" dirty="0">
                <a:solidFill>
                  <a:schemeClr val="accent1">
                    <a:lumMod val="75000"/>
                  </a:schemeClr>
                </a:solidFill>
                <a:latin typeface="+mj-lt"/>
                <a:ea typeface="Verdana" panose="020B0604030504040204" pitchFamily="34" charset="0"/>
              </a:rPr>
              <a:t>Operating Environment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Financial Performance </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Digital Transformation</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Key Focus Areas</a:t>
            </a:r>
          </a:p>
          <a:p>
            <a:pPr marL="342900" indent="-342900">
              <a:lnSpc>
                <a:spcPct val="200000"/>
              </a:lnSpc>
              <a:buFont typeface="Wingdings" panose="05000000000000000000" pitchFamily="2" charset="2"/>
              <a:buChar char="§"/>
            </a:pPr>
            <a:r>
              <a:rPr lang="en-US" sz="2400" dirty="0">
                <a:solidFill>
                  <a:schemeClr val="accent1">
                    <a:lumMod val="75000"/>
                  </a:schemeClr>
                </a:solidFill>
                <a:latin typeface="+mj-lt"/>
                <a:ea typeface="Verdana" panose="020B0604030504040204" pitchFamily="34" charset="0"/>
              </a:rPr>
              <a:t>Way Forward </a:t>
            </a:r>
          </a:p>
        </p:txBody>
      </p:sp>
    </p:spTree>
    <p:extLst>
      <p:ext uri="{BB962C8B-B14F-4D97-AF65-F5344CB8AC3E}">
        <p14:creationId xmlns:p14="http://schemas.microsoft.com/office/powerpoint/2010/main" val="17451226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3">
    <a:dk1>
      <a:srgbClr val="000000"/>
    </a:dk1>
    <a:lt1>
      <a:srgbClr val="FFFFFF"/>
    </a:lt1>
    <a:dk2>
      <a:srgbClr val="000000"/>
    </a:dk2>
    <a:lt2>
      <a:srgbClr val="808080"/>
    </a:lt2>
    <a:accent1>
      <a:srgbClr val="FE7013"/>
    </a:accent1>
    <a:accent2>
      <a:srgbClr val="2B85BB"/>
    </a:accent2>
    <a:accent3>
      <a:srgbClr val="FFFFFF"/>
    </a:accent3>
    <a:accent4>
      <a:srgbClr val="000000"/>
    </a:accent4>
    <a:accent5>
      <a:srgbClr val="FEBBAA"/>
    </a:accent5>
    <a:accent6>
      <a:srgbClr val="2678A9"/>
    </a:accent6>
    <a:hlink>
      <a:srgbClr val="E3DA9C"/>
    </a:hlink>
    <a:folHlink>
      <a:srgbClr val="00523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3">
    <a:dk1>
      <a:srgbClr val="000000"/>
    </a:dk1>
    <a:lt1>
      <a:srgbClr val="FFFFFF"/>
    </a:lt1>
    <a:dk2>
      <a:srgbClr val="000000"/>
    </a:dk2>
    <a:lt2>
      <a:srgbClr val="808080"/>
    </a:lt2>
    <a:accent1>
      <a:srgbClr val="FE7013"/>
    </a:accent1>
    <a:accent2>
      <a:srgbClr val="2B85BB"/>
    </a:accent2>
    <a:accent3>
      <a:srgbClr val="FFFFFF"/>
    </a:accent3>
    <a:accent4>
      <a:srgbClr val="000000"/>
    </a:accent4>
    <a:accent5>
      <a:srgbClr val="FEBBAA"/>
    </a:accent5>
    <a:accent6>
      <a:srgbClr val="2678A9"/>
    </a:accent6>
    <a:hlink>
      <a:srgbClr val="E3DA9C"/>
    </a:hlink>
    <a:folHlink>
      <a:srgbClr val="00523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Presentation 13">
    <a:dk1>
      <a:srgbClr val="000000"/>
    </a:dk1>
    <a:lt1>
      <a:srgbClr val="FFFFFF"/>
    </a:lt1>
    <a:dk2>
      <a:srgbClr val="000000"/>
    </a:dk2>
    <a:lt2>
      <a:srgbClr val="808080"/>
    </a:lt2>
    <a:accent1>
      <a:srgbClr val="FE7013"/>
    </a:accent1>
    <a:accent2>
      <a:srgbClr val="2B85BB"/>
    </a:accent2>
    <a:accent3>
      <a:srgbClr val="FFFFFF"/>
    </a:accent3>
    <a:accent4>
      <a:srgbClr val="000000"/>
    </a:accent4>
    <a:accent5>
      <a:srgbClr val="FEBBAA"/>
    </a:accent5>
    <a:accent6>
      <a:srgbClr val="2678A9"/>
    </a:accent6>
    <a:hlink>
      <a:srgbClr val="E3DA9C"/>
    </a:hlink>
    <a:folHlink>
      <a:srgbClr val="00523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28948</TotalTime>
  <Words>2671</Words>
  <Application>Microsoft Office PowerPoint</Application>
  <PresentationFormat>Widescreen</PresentationFormat>
  <Paragraphs>493</Paragraphs>
  <Slides>24</Slides>
  <Notes>24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41" baseType="lpstr">
      <vt:lpstr>ＭＳ Ｐゴシック</vt:lpstr>
      <vt:lpstr>Arial</vt:lpstr>
      <vt:lpstr>Calibri</vt:lpstr>
      <vt:lpstr>Century Gothic</vt:lpstr>
      <vt:lpstr>Helvetica neue</vt:lpstr>
      <vt:lpstr>Lato</vt:lpstr>
      <vt:lpstr>Mangal</vt:lpstr>
      <vt:lpstr>Open Sans</vt:lpstr>
      <vt:lpstr>Open Sans Extrabold</vt:lpstr>
      <vt:lpstr>Roboto</vt:lpstr>
      <vt:lpstr>Times New Roman</vt:lpstr>
      <vt:lpstr>Trebuchet MS</vt:lpstr>
      <vt:lpstr>Univers</vt:lpstr>
      <vt:lpstr>Verdana</vt:lpstr>
      <vt:lpstr>Wingdings</vt:lpstr>
      <vt:lpstr>Custom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Sriram B</dc:creator>
  <cp:lastModifiedBy>Anand Krish Ramani</cp:lastModifiedBy>
  <cp:revision>3178</cp:revision>
  <cp:lastPrinted>2022-07-06T06:43:20Z</cp:lastPrinted>
  <dcterms:created xsi:type="dcterms:W3CDTF">2009-03-04T10:00:02Z</dcterms:created>
  <dcterms:modified xsi:type="dcterms:W3CDTF">2022-09-05T13:05:32Z</dcterms:modified>
</cp:coreProperties>
</file>